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7" r:id="rId4"/>
  </p:sldMasterIdLst>
  <p:notesMasterIdLst>
    <p:notesMasterId r:id="rId40"/>
  </p:notesMasterIdLst>
  <p:sldIdLst>
    <p:sldId id="283" r:id="rId5"/>
    <p:sldId id="284" r:id="rId6"/>
    <p:sldId id="309" r:id="rId7"/>
    <p:sldId id="327" r:id="rId8"/>
    <p:sldId id="308" r:id="rId9"/>
    <p:sldId id="329" r:id="rId10"/>
    <p:sldId id="141168753" r:id="rId11"/>
    <p:sldId id="330" r:id="rId12"/>
    <p:sldId id="141168735" r:id="rId13"/>
    <p:sldId id="141168736" r:id="rId14"/>
    <p:sldId id="141168738" r:id="rId15"/>
    <p:sldId id="141168742" r:id="rId16"/>
    <p:sldId id="331" r:id="rId17"/>
    <p:sldId id="141168745" r:id="rId18"/>
    <p:sldId id="141168746" r:id="rId19"/>
    <p:sldId id="141168751" r:id="rId20"/>
    <p:sldId id="141168764" r:id="rId21"/>
    <p:sldId id="141168747" r:id="rId22"/>
    <p:sldId id="141168765" r:id="rId23"/>
    <p:sldId id="141168752" r:id="rId24"/>
    <p:sldId id="141168748" r:id="rId25"/>
    <p:sldId id="141168766" r:id="rId26"/>
    <p:sldId id="141168767" r:id="rId27"/>
    <p:sldId id="141168768" r:id="rId28"/>
    <p:sldId id="141168769" r:id="rId29"/>
    <p:sldId id="141168772" r:id="rId30"/>
    <p:sldId id="141168771" r:id="rId31"/>
    <p:sldId id="141168750" r:id="rId32"/>
    <p:sldId id="141168757" r:id="rId33"/>
    <p:sldId id="141168758" r:id="rId34"/>
    <p:sldId id="141168759" r:id="rId35"/>
    <p:sldId id="141168760" r:id="rId36"/>
    <p:sldId id="141168761" r:id="rId37"/>
    <p:sldId id="141168763" r:id="rId38"/>
    <p:sldId id="14116876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AEF702-53B3-F0DB-B992-E0C8F2DBB96B}" name="Bettapalli Nagaraj, Suhas" initials="BS" userId="S::sxb701@psu.edu::eabb5fa8-dd15-4774-9fc6-3f69227cdd51" providerId="AD"/>
  <p188:author id="{056523B0-7C0A-A9CA-DC62-1907F15C5DDA}" name="Miller, Carol Anne" initials="MA" userId="S::cam47@psu.edu::364b1c93-87ca-43ce-aa71-44525d8bd76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A0A"/>
    <a:srgbClr val="012F55"/>
    <a:srgbClr val="36A0CD"/>
    <a:srgbClr val="F1A947"/>
    <a:srgbClr val="002958"/>
    <a:srgbClr val="00A9E0"/>
    <a:srgbClr val="007DBA"/>
    <a:srgbClr val="00A499"/>
    <a:srgbClr val="006D68"/>
    <a:srgbClr val="D600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B14FC6-49B6-4D43-B439-18F85EF9E008}" vWet="2" dt="2023-09-14T18:43:41.826"/>
    <p1510:client id="{91C19EB5-4197-9149-AC82-522E34A60472}" v="479" dt="2023-09-14T19:18:46.1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_86A105F_3AA3DD7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stacked"/>
        <c:varyColors val="0"/>
        <c:ser>
          <c:idx val="0"/>
          <c:order val="0"/>
          <c:tx>
            <c:strRef>
              <c:f>Sheet1!$B$1</c:f>
              <c:strCache>
                <c:ptCount val="1"/>
                <c:pt idx="0">
                  <c:v>School Age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1-73FE-6149-BEC9-46183756D595}"/>
              </c:ext>
            </c:extLst>
          </c:dPt>
          <c:dPt>
            <c:idx val="1"/>
            <c:invertIfNegative val="0"/>
            <c:bubble3D val="0"/>
            <c:spPr>
              <a:solidFill>
                <a:srgbClr val="FFC000"/>
              </a:solidFill>
              <a:ln>
                <a:noFill/>
              </a:ln>
              <a:effectLst/>
            </c:spPr>
            <c:extLst>
              <c:ext xmlns:c16="http://schemas.microsoft.com/office/drawing/2014/chart" uri="{C3380CC4-5D6E-409C-BE32-E72D297353CC}">
                <c16:uniqueId val="{00000003-73FE-6149-BEC9-46183756D595}"/>
              </c:ext>
            </c:extLst>
          </c:dPt>
          <c:cat>
            <c:strRef>
              <c:f>Sheet1!$A$2:$A$14</c:f>
              <c:strCache>
                <c:ptCount val="13"/>
                <c:pt idx="0">
                  <c:v>Specific learning disabilities</c:v>
                </c:pt>
                <c:pt idx="1">
                  <c:v>Speech or language impairments</c:v>
                </c:pt>
                <c:pt idx="2">
                  <c:v>Other health impairments</c:v>
                </c:pt>
                <c:pt idx="3">
                  <c:v>Autism</c:v>
                </c:pt>
                <c:pt idx="4">
                  <c:v>Developmental delay</c:v>
                </c:pt>
                <c:pt idx="5">
                  <c:v>Intellectual disabilities</c:v>
                </c:pt>
                <c:pt idx="6">
                  <c:v>Emotional disturbance</c:v>
                </c:pt>
                <c:pt idx="7">
                  <c:v>Multiple disabilities</c:v>
                </c:pt>
                <c:pt idx="8">
                  <c:v>Hearing impairments</c:v>
                </c:pt>
                <c:pt idx="9">
                  <c:v>Orthopedic impairments</c:v>
                </c:pt>
                <c:pt idx="10">
                  <c:v>Visual impairments</c:v>
                </c:pt>
                <c:pt idx="11">
                  <c:v>Traumatic brain injury</c:v>
                </c:pt>
                <c:pt idx="12">
                  <c:v>Deaf-blindness</c:v>
                </c:pt>
              </c:strCache>
            </c:strRef>
          </c:cat>
          <c:val>
            <c:numRef>
              <c:f>Sheet1!$B$2:$B$14</c:f>
              <c:numCache>
                <c:formatCode>General</c:formatCode>
                <c:ptCount val="13"/>
                <c:pt idx="0">
                  <c:v>2319699</c:v>
                </c:pt>
                <c:pt idx="1">
                  <c:v>1183310</c:v>
                </c:pt>
                <c:pt idx="2">
                  <c:v>1097251</c:v>
                </c:pt>
                <c:pt idx="3">
                  <c:v>768179</c:v>
                </c:pt>
                <c:pt idx="4">
                  <c:v>255787</c:v>
                </c:pt>
                <c:pt idx="5">
                  <c:v>408465</c:v>
                </c:pt>
                <c:pt idx="6">
                  <c:v>345350</c:v>
                </c:pt>
                <c:pt idx="7">
                  <c:v>123691</c:v>
                </c:pt>
                <c:pt idx="8">
                  <c:v>65040</c:v>
                </c:pt>
                <c:pt idx="9">
                  <c:v>30423</c:v>
                </c:pt>
                <c:pt idx="10">
                  <c:v>23990</c:v>
                </c:pt>
                <c:pt idx="11">
                  <c:v>24212</c:v>
                </c:pt>
                <c:pt idx="12">
                  <c:v>1603</c:v>
                </c:pt>
              </c:numCache>
            </c:numRef>
          </c:val>
          <c:extLst>
            <c:ext xmlns:c16="http://schemas.microsoft.com/office/drawing/2014/chart" uri="{C3380CC4-5D6E-409C-BE32-E72D297353CC}">
              <c16:uniqueId val="{00000004-73FE-6149-BEC9-46183756D595}"/>
            </c:ext>
          </c:extLst>
        </c:ser>
        <c:ser>
          <c:idx val="1"/>
          <c:order val="1"/>
          <c:tx>
            <c:strRef>
              <c:f>Sheet1!$C$1</c:f>
              <c:strCache>
                <c:ptCount val="1"/>
                <c:pt idx="0">
                  <c:v>Early Childhood</c:v>
                </c:pt>
              </c:strCache>
            </c:strRef>
          </c:tx>
          <c:spPr>
            <a:solidFill>
              <a:srgbClr val="FFFF00"/>
            </a:solidFill>
            <a:ln>
              <a:noFill/>
            </a:ln>
            <a:effectLst/>
          </c:spPr>
          <c:invertIfNegative val="0"/>
          <c:dPt>
            <c:idx val="0"/>
            <c:invertIfNegative val="0"/>
            <c:bubble3D val="0"/>
            <c:spPr>
              <a:solidFill>
                <a:srgbClr val="FFFF00"/>
              </a:solidFill>
              <a:ln>
                <a:noFill/>
              </a:ln>
              <a:effectLst/>
            </c:spPr>
            <c:extLst>
              <c:ext xmlns:c16="http://schemas.microsoft.com/office/drawing/2014/chart" uri="{C3380CC4-5D6E-409C-BE32-E72D297353CC}">
                <c16:uniqueId val="{00000006-73FE-6149-BEC9-46183756D595}"/>
              </c:ext>
            </c:extLst>
          </c:dPt>
          <c:dPt>
            <c:idx val="1"/>
            <c:invertIfNegative val="0"/>
            <c:bubble3D val="0"/>
            <c:spPr>
              <a:solidFill>
                <a:srgbClr val="FFFF00"/>
              </a:solidFill>
              <a:ln>
                <a:noFill/>
              </a:ln>
              <a:effectLst/>
            </c:spPr>
            <c:extLst>
              <c:ext xmlns:c16="http://schemas.microsoft.com/office/drawing/2014/chart" uri="{C3380CC4-5D6E-409C-BE32-E72D297353CC}">
                <c16:uniqueId val="{00000008-73FE-6149-BEC9-46183756D595}"/>
              </c:ext>
            </c:extLst>
          </c:dPt>
          <c:dPt>
            <c:idx val="3"/>
            <c:invertIfNegative val="0"/>
            <c:bubble3D val="0"/>
            <c:spPr>
              <a:solidFill>
                <a:srgbClr val="FFFF00"/>
              </a:solidFill>
              <a:ln>
                <a:noFill/>
              </a:ln>
              <a:effectLst/>
            </c:spPr>
            <c:extLst>
              <c:ext xmlns:c16="http://schemas.microsoft.com/office/drawing/2014/chart" uri="{C3380CC4-5D6E-409C-BE32-E72D297353CC}">
                <c16:uniqueId val="{0000000A-73FE-6149-BEC9-46183756D595}"/>
              </c:ext>
            </c:extLst>
          </c:dPt>
          <c:dPt>
            <c:idx val="10"/>
            <c:invertIfNegative val="0"/>
            <c:bubble3D val="0"/>
            <c:spPr>
              <a:solidFill>
                <a:srgbClr val="FFFF00"/>
              </a:solidFill>
              <a:ln>
                <a:noFill/>
              </a:ln>
              <a:effectLst/>
            </c:spPr>
            <c:extLst>
              <c:ext xmlns:c16="http://schemas.microsoft.com/office/drawing/2014/chart" uri="{C3380CC4-5D6E-409C-BE32-E72D297353CC}">
                <c16:uniqueId val="{0000000C-73FE-6149-BEC9-46183756D595}"/>
              </c:ext>
            </c:extLst>
          </c:dPt>
          <c:cat>
            <c:strRef>
              <c:f>Sheet1!$A$2:$A$14</c:f>
              <c:strCache>
                <c:ptCount val="13"/>
                <c:pt idx="0">
                  <c:v>Specific learning disabilities</c:v>
                </c:pt>
                <c:pt idx="1">
                  <c:v>Speech or language impairments</c:v>
                </c:pt>
                <c:pt idx="2">
                  <c:v>Other health impairments</c:v>
                </c:pt>
                <c:pt idx="3">
                  <c:v>Autism</c:v>
                </c:pt>
                <c:pt idx="4">
                  <c:v>Developmental delay</c:v>
                </c:pt>
                <c:pt idx="5">
                  <c:v>Intellectual disabilities</c:v>
                </c:pt>
                <c:pt idx="6">
                  <c:v>Emotional disturbance</c:v>
                </c:pt>
                <c:pt idx="7">
                  <c:v>Multiple disabilities</c:v>
                </c:pt>
                <c:pt idx="8">
                  <c:v>Hearing impairments</c:v>
                </c:pt>
                <c:pt idx="9">
                  <c:v>Orthopedic impairments</c:v>
                </c:pt>
                <c:pt idx="10">
                  <c:v>Visual impairments</c:v>
                </c:pt>
                <c:pt idx="11">
                  <c:v>Traumatic brain injury</c:v>
                </c:pt>
                <c:pt idx="12">
                  <c:v>Deaf-blindness</c:v>
                </c:pt>
              </c:strCache>
            </c:strRef>
          </c:cat>
          <c:val>
            <c:numRef>
              <c:f>Sheet1!$C$2:$C$14</c:f>
              <c:numCache>
                <c:formatCode>General</c:formatCode>
                <c:ptCount val="13"/>
                <c:pt idx="0">
                  <c:v>474</c:v>
                </c:pt>
                <c:pt idx="1">
                  <c:v>178375</c:v>
                </c:pt>
                <c:pt idx="2">
                  <c:v>12485</c:v>
                </c:pt>
                <c:pt idx="3">
                  <c:v>60966</c:v>
                </c:pt>
                <c:pt idx="4">
                  <c:v>224671</c:v>
                </c:pt>
                <c:pt idx="5">
                  <c:v>6077</c:v>
                </c:pt>
                <c:pt idx="6">
                  <c:v>286</c:v>
                </c:pt>
                <c:pt idx="7">
                  <c:v>3966</c:v>
                </c:pt>
                <c:pt idx="8">
                  <c:v>5682</c:v>
                </c:pt>
                <c:pt idx="9">
                  <c:v>2775</c:v>
                </c:pt>
                <c:pt idx="10">
                  <c:v>1508</c:v>
                </c:pt>
                <c:pt idx="11">
                  <c:v>674</c:v>
                </c:pt>
                <c:pt idx="12">
                  <c:v>167</c:v>
                </c:pt>
              </c:numCache>
            </c:numRef>
          </c:val>
          <c:extLst>
            <c:ext xmlns:c16="http://schemas.microsoft.com/office/drawing/2014/chart" uri="{C3380CC4-5D6E-409C-BE32-E72D297353CC}">
              <c16:uniqueId val="{0000000D-73FE-6149-BEC9-46183756D595}"/>
            </c:ext>
          </c:extLst>
        </c:ser>
        <c:ser>
          <c:idx val="2"/>
          <c:order val="2"/>
          <c:tx>
            <c:strRef>
              <c:f>Sheet1!$D$1</c:f>
              <c:strCache>
                <c:ptCount val="1"/>
                <c:pt idx="0">
                  <c:v>Total</c:v>
                </c:pt>
              </c:strCache>
            </c:strRef>
          </c:tx>
          <c:spPr>
            <a:no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accent5">
                        <a:lumMod val="50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Specific learning disabilities</c:v>
                </c:pt>
                <c:pt idx="1">
                  <c:v>Speech or language impairments</c:v>
                </c:pt>
                <c:pt idx="2">
                  <c:v>Other health impairments</c:v>
                </c:pt>
                <c:pt idx="3">
                  <c:v>Autism</c:v>
                </c:pt>
                <c:pt idx="4">
                  <c:v>Developmental delay</c:v>
                </c:pt>
                <c:pt idx="5">
                  <c:v>Intellectual disabilities</c:v>
                </c:pt>
                <c:pt idx="6">
                  <c:v>Emotional disturbance</c:v>
                </c:pt>
                <c:pt idx="7">
                  <c:v>Multiple disabilities</c:v>
                </c:pt>
                <c:pt idx="8">
                  <c:v>Hearing impairments</c:v>
                </c:pt>
                <c:pt idx="9">
                  <c:v>Orthopedic impairments</c:v>
                </c:pt>
                <c:pt idx="10">
                  <c:v>Visual impairments</c:v>
                </c:pt>
                <c:pt idx="11">
                  <c:v>Traumatic brain injury</c:v>
                </c:pt>
                <c:pt idx="12">
                  <c:v>Deaf-blindness</c:v>
                </c:pt>
              </c:strCache>
            </c:strRef>
          </c:cat>
          <c:val>
            <c:numRef>
              <c:f>Sheet1!$D$2:$D$14</c:f>
              <c:numCache>
                <c:formatCode>0.00%</c:formatCode>
                <c:ptCount val="13"/>
                <c:pt idx="0">
                  <c:v>0.32472198453039047</c:v>
                </c:pt>
                <c:pt idx="1">
                  <c:v>0.19057589908393241</c:v>
                </c:pt>
                <c:pt idx="2">
                  <c:v>0.15531414089588033</c:v>
                </c:pt>
                <c:pt idx="3">
                  <c:v>0.11604376478109632</c:v>
                </c:pt>
                <c:pt idx="4">
                  <c:v>6.7242949229864471E-2</c:v>
                </c:pt>
                <c:pt idx="5">
                  <c:v>5.8017613734491831E-2</c:v>
                </c:pt>
                <c:pt idx="6">
                  <c:v>4.8373809989662855E-2</c:v>
                </c:pt>
                <c:pt idx="7">
                  <c:v>1.78663549568054E-2</c:v>
                </c:pt>
                <c:pt idx="8">
                  <c:v>9.8979637251007894E-3</c:v>
                </c:pt>
                <c:pt idx="9">
                  <c:v>4.6462571723918438E-3</c:v>
                </c:pt>
                <c:pt idx="10">
                  <c:v>3.5685964630895609E-3</c:v>
                </c:pt>
                <c:pt idx="11">
                  <c:v>3.4829434300904702E-3</c:v>
                </c:pt>
                <c:pt idx="12">
                  <c:v>2.4772200720325213E-4</c:v>
                </c:pt>
              </c:numCache>
            </c:numRef>
          </c:val>
          <c:extLst>
            <c:ext xmlns:c16="http://schemas.microsoft.com/office/drawing/2014/chart" uri="{C3380CC4-5D6E-409C-BE32-E72D297353CC}">
              <c16:uniqueId val="{0000000E-73FE-6149-BEC9-46183756D595}"/>
            </c:ext>
          </c:extLst>
        </c:ser>
        <c:dLbls>
          <c:showLegendKey val="0"/>
          <c:showVal val="0"/>
          <c:showCatName val="0"/>
          <c:showSerName val="0"/>
          <c:showPercent val="0"/>
          <c:showBubbleSize val="0"/>
        </c:dLbls>
        <c:gapWidth val="150"/>
        <c:overlap val="100"/>
        <c:axId val="236311759"/>
        <c:axId val="236297615"/>
      </c:barChart>
      <c:catAx>
        <c:axId val="236311759"/>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5">
                    <a:lumMod val="50000"/>
                  </a:schemeClr>
                </a:solidFill>
                <a:latin typeface="+mn-lt"/>
                <a:ea typeface="+mn-ea"/>
                <a:cs typeface="+mn-cs"/>
              </a:defRPr>
            </a:pPr>
            <a:endParaRPr lang="en-US"/>
          </a:p>
        </c:txPr>
        <c:crossAx val="236297615"/>
        <c:crosses val="autoZero"/>
        <c:auto val="1"/>
        <c:lblAlgn val="ctr"/>
        <c:lblOffset val="100"/>
        <c:noMultiLvlLbl val="0"/>
      </c:catAx>
      <c:valAx>
        <c:axId val="236297615"/>
        <c:scaling>
          <c:orientation val="minMax"/>
          <c:max val="2400000"/>
          <c:min val="0"/>
        </c:scaling>
        <c:delete val="0"/>
        <c:axPos val="t"/>
        <c:majorGridlines>
          <c:spPr>
            <a:ln w="9525" cap="flat" cmpd="sng" algn="ctr">
              <a:solidFill>
                <a:schemeClr val="bg1">
                  <a:lumMod val="50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5">
                    <a:lumMod val="50000"/>
                  </a:schemeClr>
                </a:solidFill>
                <a:latin typeface="+mn-lt"/>
                <a:ea typeface="+mn-ea"/>
                <a:cs typeface="+mn-cs"/>
              </a:defRPr>
            </a:pPr>
            <a:endParaRPr lang="en-US"/>
          </a:p>
        </c:txPr>
        <c:crossAx val="236311759"/>
        <c:crosses val="autoZero"/>
        <c:crossBetween val="between"/>
        <c:majorUnit val="400000"/>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accent5">
                    <a:lumMod val="50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accent5">
                    <a:lumMod val="50000"/>
                  </a:schemeClr>
                </a:solidFill>
                <a:latin typeface="+mn-lt"/>
                <a:ea typeface="+mn-ea"/>
                <a:cs typeface="+mn-cs"/>
              </a:defRPr>
            </a:pPr>
            <a:endParaRPr lang="en-US"/>
          </a:p>
        </c:txPr>
      </c:legendEntry>
      <c:legendEntry>
        <c:idx val="2"/>
        <c:delete val="1"/>
      </c:legendEntry>
      <c:layout>
        <c:manualLayout>
          <c:xMode val="edge"/>
          <c:yMode val="edge"/>
          <c:x val="0.34083882874015747"/>
          <c:y val="0.86819599728125019"/>
          <c:w val="0.31832234251968505"/>
          <c:h val="4.508525805331827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accent5">
                  <a:lumMod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accent5">
              <a:lumMod val="50000"/>
            </a:schemeClr>
          </a:solidFill>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D7B8C-DEFE-41E4-A130-15645245F162}" type="datetimeFigureOut">
              <a:rPr lang="en-US" smtClean="0"/>
              <a:pPr/>
              <a:t>12/21/2023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ABF76-E266-457C-A75D-859642AD1C96}" type="slidenum">
              <a:rPr lang="en-US" smtClean="0"/>
              <a:pPr/>
              <a:t>‹#›</a:t>
            </a:fld>
            <a:endParaRPr lang="en-US"/>
          </a:p>
        </p:txBody>
      </p:sp>
    </p:spTree>
    <p:extLst>
      <p:ext uri="{BB962C8B-B14F-4D97-AF65-F5344CB8AC3E}">
        <p14:creationId xmlns:p14="http://schemas.microsoft.com/office/powerpoint/2010/main" val="1131369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FABF76-E266-457C-A75D-859642AD1C96}" type="slidenum">
              <a:rPr lang="en-US" smtClean="0"/>
              <a:pPr/>
              <a:t>1</a:t>
            </a:fld>
            <a:endParaRPr lang="en-US"/>
          </a:p>
        </p:txBody>
      </p:sp>
    </p:spTree>
    <p:extLst>
      <p:ext uri="{BB962C8B-B14F-4D97-AF65-F5344CB8AC3E}">
        <p14:creationId xmlns:p14="http://schemas.microsoft.com/office/powerpoint/2010/main" val="374054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4B5058"/>
                </a:solidFill>
                <a:effectLst/>
                <a:latin typeface="proxima-nova"/>
              </a:rPr>
              <a:t>Let’s address the elephant in the room. There are public concerns about AI. I am sure you have heard one of the following claims: AI will kill us all, ruin our society, take all our jobs, cause crippling inequality, and enable bad people to do awful things. Much of these claims center on hysterical fear and paranoia due to disruption created by recent Large Language Models like </a:t>
            </a:r>
            <a:r>
              <a:rPr lang="en-US" b="0" i="0" err="1">
                <a:solidFill>
                  <a:srgbClr val="4B5058"/>
                </a:solidFill>
                <a:effectLst/>
                <a:latin typeface="proxima-nova"/>
              </a:rPr>
              <a:t>ChatGPT</a:t>
            </a:r>
            <a:r>
              <a:rPr lang="en-US" b="0" i="0">
                <a:solidFill>
                  <a:srgbClr val="4B5058"/>
                </a:solidFill>
                <a:effectLst/>
                <a:latin typeface="proxima-nova"/>
              </a:rPr>
              <a:t>. Look--------Some of it is partially true. Advances in AI, like any other disruptive technology,  will make other jobs obsolete, and there is unintended use of this technology. But it will enhance jobs, also create new jobs and can be leveraged for social good, like helping children with speech pathology. However, there will be limitations, such as data, privacy, and security concerns.</a:t>
            </a:r>
          </a:p>
        </p:txBody>
      </p:sp>
      <p:sp>
        <p:nvSpPr>
          <p:cNvPr id="4" name="Slide Number Placeholder 3"/>
          <p:cNvSpPr>
            <a:spLocks noGrp="1"/>
          </p:cNvSpPr>
          <p:nvPr>
            <p:ph type="sldNum" sz="quarter" idx="5"/>
          </p:nvPr>
        </p:nvSpPr>
        <p:spPr/>
        <p:txBody>
          <a:bodyPr/>
          <a:lstStyle/>
          <a:p>
            <a:fld id="{9CFABF76-E266-457C-A75D-859642AD1C96}" type="slidenum">
              <a:rPr lang="en-US" smtClean="0"/>
              <a:pPr/>
              <a:t>22</a:t>
            </a:fld>
            <a:endParaRPr lang="en-US"/>
          </a:p>
        </p:txBody>
      </p:sp>
    </p:spTree>
    <p:extLst>
      <p:ext uri="{BB962C8B-B14F-4D97-AF65-F5344CB8AC3E}">
        <p14:creationId xmlns:p14="http://schemas.microsoft.com/office/powerpoint/2010/main" val="9487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a:t>It is essential to recognize that every technology, such as current AI-power systems, have limitations, especially for children, even more so for </a:t>
            </a:r>
            <a:r>
              <a:rPr lang="en-US"/>
              <a:t>children challenged with with</a:t>
            </a:r>
            <a:r>
              <a:rPr lang="en-US" sz="1200">
                <a:latin typeface="Corbel Light"/>
              </a:rPr>
              <a:t> </a:t>
            </a:r>
            <a:r>
              <a:rPr lang="en-US" sz="1200" b="1">
                <a:latin typeface="Corbel Light"/>
              </a:rPr>
              <a:t>speech/language </a:t>
            </a:r>
            <a:r>
              <a:rPr lang="en-US" b="1">
                <a:latin typeface="Corbel Light"/>
              </a:rPr>
              <a:t>pathologies</a:t>
            </a:r>
            <a:r>
              <a:rPr lang="en-US" sz="1200"/>
              <a:t>.</a:t>
            </a:r>
            <a:r>
              <a:rPr lang="en-US"/>
              <a:t>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a:effectLst/>
                <a:latin typeface="Söhne"/>
              </a:rPr>
              <a:t>Developmental Variability:</a:t>
            </a:r>
            <a:r>
              <a:rPr lang="en-US" sz="1200" b="0" i="0">
                <a:solidFill>
                  <a:srgbClr val="D1D5DB"/>
                </a:solidFill>
                <a:effectLst/>
                <a:latin typeface="Söhne"/>
              </a:rPr>
              <a:t> where </a:t>
            </a:r>
            <a:r>
              <a:rPr lang="en-US" sz="1200">
                <a:solidFill>
                  <a:schemeClr val="tx1">
                    <a:lumMod val="75000"/>
                    <a:lumOff val="25000"/>
                  </a:schemeClr>
                </a:solidFill>
                <a:latin typeface="Calibri"/>
                <a:ea typeface="Calibri"/>
                <a:cs typeface="Arial"/>
              </a:rPr>
              <a:t>Speech patterns evolve with growth.</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a:effectLst/>
                <a:latin typeface="Söhne"/>
              </a:rPr>
              <a:t>Diverse Manifestations</a:t>
            </a:r>
            <a:r>
              <a:rPr lang="en-US" sz="1200" b="0" i="0">
                <a:solidFill>
                  <a:srgbClr val="D1D5DB"/>
                </a:solidFill>
                <a:effectLst/>
                <a:latin typeface="Söhne"/>
              </a:rPr>
              <a:t>: where </a:t>
            </a:r>
            <a:r>
              <a:rPr lang="en-US" sz="1200" b="0" i="0">
                <a:solidFill>
                  <a:schemeClr val="tx1">
                    <a:lumMod val="75000"/>
                    <a:lumOff val="25000"/>
                  </a:schemeClr>
                </a:solidFill>
                <a:effectLst/>
                <a:latin typeface="Calibri"/>
                <a:cs typeface="Arial"/>
              </a:rPr>
              <a:t>p</a:t>
            </a:r>
            <a:r>
              <a:rPr lang="en-US" sz="1200">
                <a:solidFill>
                  <a:schemeClr val="tx1">
                    <a:lumMod val="75000"/>
                    <a:lumOff val="25000"/>
                  </a:schemeClr>
                </a:solidFill>
                <a:latin typeface="Calibri"/>
                <a:ea typeface="Calibri"/>
                <a:cs typeface="Arial"/>
              </a:rPr>
              <a:t>athologies manifest differently cross-kids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lumMod val="75000"/>
                    <a:lumOff val="25000"/>
                  </a:schemeClr>
                </a:solidFill>
                <a:latin typeface="Calibri"/>
                <a:ea typeface="Calibri"/>
                <a:cs typeface="Arial"/>
              </a:rPr>
              <a:t>Sociolinguistic factors like language variation, accents amongst the target population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effectLst/>
                <a:latin typeface="Söhne"/>
              </a:rPr>
              <a:t>Ethical Concerns</a:t>
            </a:r>
            <a:r>
              <a:rPr lang="en-US" b="0" i="0">
                <a:solidFill>
                  <a:srgbClr val="D1D5DB"/>
                </a:solidFill>
                <a:effectLst/>
                <a:latin typeface="Söhne"/>
              </a:rPr>
              <a:t>: Collecting and using children’s speech data raises privacy and consent issues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effectLst/>
                <a:latin typeface="Söhne"/>
              </a:rPr>
              <a:t>Limited Data</a:t>
            </a:r>
            <a:r>
              <a:rPr lang="en-US" b="0" i="0">
                <a:solidFill>
                  <a:srgbClr val="D1D5DB"/>
                </a:solidFill>
                <a:effectLst/>
                <a:latin typeface="Söhne"/>
              </a:rPr>
              <a:t>: There’s a relative scarcity of training data for children’s speech, especially when focusing on various pathologies</a:t>
            </a:r>
            <a:endParaRPr lang="en-US" sz="1200">
              <a:solidFill>
                <a:schemeClr val="tx1">
                  <a:lumMod val="75000"/>
                  <a:lumOff val="25000"/>
                </a:schemeClr>
              </a:solidFill>
              <a:latin typeface="Calibri"/>
              <a:ea typeface="Calibri"/>
              <a:cs typeface="Arial"/>
            </a:endParaRPr>
          </a:p>
          <a:p>
            <a:pPr marL="800100" lvl="1" indent="-342900">
              <a:buFont typeface="Arial" panose="020B0604020202020204" pitchFamily="34" charset="0"/>
              <a:buChar char="•"/>
            </a:pPr>
            <a:endParaRPr lang="en-US"/>
          </a:p>
          <a:p>
            <a:pPr marL="342900" indent="-342900">
              <a:buFont typeface="Arial" panose="020B0604020202020204" pitchFamily="34" charset="0"/>
              <a:buChar char="•"/>
            </a:pPr>
            <a:r>
              <a:rPr lang="en-US"/>
              <a:t>Useful tools such as </a:t>
            </a:r>
            <a:r>
              <a:rPr lang="en-US" sz="1200"/>
              <a:t>Automatic Speech Recognition and Facial Recognition </a:t>
            </a:r>
            <a:r>
              <a:rPr lang="en-US"/>
              <a:t>may exhibit high rates od inaccuracies. </a:t>
            </a:r>
            <a:endParaRPr lang="en-US" sz="1200">
              <a:cs typeface="Calibri"/>
            </a:endParaRPr>
          </a:p>
        </p:txBody>
      </p:sp>
      <p:sp>
        <p:nvSpPr>
          <p:cNvPr id="4" name="Slide Number Placeholder 3"/>
          <p:cNvSpPr>
            <a:spLocks noGrp="1"/>
          </p:cNvSpPr>
          <p:nvPr>
            <p:ph type="sldNum" sz="quarter" idx="5"/>
          </p:nvPr>
        </p:nvSpPr>
        <p:spPr/>
        <p:txBody>
          <a:bodyPr/>
          <a:lstStyle/>
          <a:p>
            <a:fld id="{9CFABF76-E266-457C-A75D-859642AD1C96}" type="slidenum">
              <a:rPr lang="en-US" smtClean="0"/>
              <a:pPr/>
              <a:t>23</a:t>
            </a:fld>
            <a:endParaRPr lang="en-US"/>
          </a:p>
        </p:txBody>
      </p:sp>
    </p:spTree>
    <p:extLst>
      <p:ext uri="{BB962C8B-B14F-4D97-AF65-F5344CB8AC3E}">
        <p14:creationId xmlns:p14="http://schemas.microsoft.com/office/powerpoint/2010/main" val="4139885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defRPr/>
            </a:pPr>
            <a:r>
              <a:rPr lang="en-US"/>
              <a:t>Although computational limitations exist, such as working with complex computationally intensive models and the need for real-time processing power devices to process images and voice, data</a:t>
            </a:r>
            <a:r>
              <a:rPr lang="en-US" sz="1200"/>
              <a:t> is fundamentally the root of many challenges in this domain.</a:t>
            </a:r>
            <a:endParaRPr lang="en-US" sz="1200">
              <a:cs typeface="Calibri"/>
            </a:endParaRPr>
          </a:p>
          <a:p>
            <a:pPr marL="342900" indent="-342900">
              <a:buFont typeface="Arial" panose="020B0604020202020204" pitchFamily="34" charset="0"/>
              <a:buChar char="•"/>
            </a:pPr>
            <a:r>
              <a:rPr lang="en-US">
                <a:solidFill>
                  <a:srgbClr val="174E86"/>
                </a:solidFill>
                <a:latin typeface="Segoe UI"/>
                <a:cs typeface="Segoe UI"/>
              </a:rPr>
              <a:t>Obtaining</a:t>
            </a:r>
            <a:r>
              <a:rPr lang="en-US" b="0" i="0">
                <a:solidFill>
                  <a:srgbClr val="174E86"/>
                </a:solidFill>
                <a:effectLst/>
                <a:latin typeface="Segoe UI"/>
                <a:cs typeface="Segoe UI"/>
              </a:rPr>
              <a:t> sufficient (large quantity), accurate, and representative data on our target population (children with speech/language pathology) for the development of robust AI tools poses a significant hurdle.</a:t>
            </a:r>
            <a:r>
              <a:rPr lang="en-US">
                <a:solidFill>
                  <a:srgbClr val="174E86"/>
                </a:solidFill>
                <a:latin typeface="Segoe UI"/>
                <a:cs typeface="Segoe UI"/>
              </a:rPr>
              <a:t> </a:t>
            </a:r>
            <a:endParaRPr lang="en-US" sz="1200"/>
          </a:p>
        </p:txBody>
      </p:sp>
      <p:sp>
        <p:nvSpPr>
          <p:cNvPr id="4" name="Slide Number Placeholder 3"/>
          <p:cNvSpPr>
            <a:spLocks noGrp="1"/>
          </p:cNvSpPr>
          <p:nvPr>
            <p:ph type="sldNum" sz="quarter" idx="5"/>
          </p:nvPr>
        </p:nvSpPr>
        <p:spPr/>
        <p:txBody>
          <a:bodyPr/>
          <a:lstStyle/>
          <a:p>
            <a:fld id="{9CFABF76-E266-457C-A75D-859642AD1C96}" type="slidenum">
              <a:rPr lang="en-US" smtClean="0"/>
              <a:pPr/>
              <a:t>24</a:t>
            </a:fld>
            <a:endParaRPr lang="en-US"/>
          </a:p>
        </p:txBody>
      </p:sp>
    </p:spTree>
    <p:extLst>
      <p:ext uri="{BB962C8B-B14F-4D97-AF65-F5344CB8AC3E}">
        <p14:creationId xmlns:p14="http://schemas.microsoft.com/office/powerpoint/2010/main" val="2425078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is pivotal because </a:t>
            </a:r>
            <a:r>
              <a:rPr lang="en-US" b="0" i="0">
                <a:solidFill>
                  <a:srgbClr val="374151"/>
                </a:solidFill>
                <a:effectLst/>
                <a:latin typeface="Söhne"/>
              </a:rPr>
              <a:t>AI models fundamentally rely on data in the wild and from existing tools for:</a:t>
            </a:r>
            <a:endParaRPr lang="en-US"/>
          </a:p>
          <a:p>
            <a:pPr marL="0" indent="0" algn="l">
              <a:buFont typeface="Arial" panose="020B0604020202020204" pitchFamily="34" charset="0"/>
              <a:buNone/>
            </a:pPr>
            <a:endParaRPr lang="en-US" b="0" i="0">
              <a:solidFill>
                <a:srgbClr val="374151"/>
              </a:solidFill>
              <a:effectLst/>
              <a:latin typeface="Söhne"/>
            </a:endParaRPr>
          </a:p>
          <a:p>
            <a:pPr marL="228600" indent="-228600">
              <a:buFont typeface="+mj-lt"/>
              <a:buAutoNum type="arabicPeriod"/>
              <a:defRPr/>
            </a:pPr>
            <a:r>
              <a:rPr lang="en-US" b="0" i="0">
                <a:solidFill>
                  <a:srgbClr val="343541"/>
                </a:solidFill>
                <a:effectLst/>
                <a:latin typeface="Söhne"/>
              </a:rPr>
              <a:t>Training, where models develop knowledge by learning to identify patterns, validate accuracy, and test performance to make decisions,</a:t>
            </a:r>
            <a:r>
              <a:rPr lang="en-US">
                <a:solidFill>
                  <a:srgbClr val="343541"/>
                </a:solidFill>
                <a:latin typeface="Söhne"/>
              </a:rPr>
              <a:t> such as early detection of speech processing pathologies in kids</a:t>
            </a:r>
            <a:r>
              <a:rPr lang="en-US" b="0" i="0">
                <a:solidFill>
                  <a:srgbClr val="343541"/>
                </a:solidFill>
                <a:effectLst/>
                <a:latin typeface="Söhne"/>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a:solidFill>
                  <a:srgbClr val="343541"/>
                </a:solidFill>
                <a:effectLst/>
                <a:latin typeface="Söhne"/>
              </a:rPr>
              <a:t>Continuous learning, where we refine decisions to better adapt them to changing conditions, downstream tasks, or changing patterns in the data.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a:solidFill>
                  <a:srgbClr val="343541"/>
                </a:solidFill>
                <a:effectLst/>
                <a:latin typeface="Söhne"/>
              </a:rPr>
              <a:t>Personalization: This involves analyzing data about an individual's behavior or preferences and then using such data to refine and tailor the AI's responses to that particular user.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a:solidFill>
                <a:srgbClr val="343541"/>
              </a:solidFill>
              <a:effectLst/>
              <a:latin typeface="Söhne"/>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a:solidFill>
                  <a:srgbClr val="343541"/>
                </a:solidFill>
                <a:effectLst/>
                <a:latin typeface="Söhne"/>
              </a:rPr>
              <a:t>With Automatic speech recognition, we adopt a pre-train language model such as </a:t>
            </a:r>
            <a:r>
              <a:rPr lang="en-US" b="0" i="0" err="1">
                <a:solidFill>
                  <a:srgbClr val="343541"/>
                </a:solidFill>
                <a:effectLst/>
                <a:latin typeface="Söhne"/>
              </a:rPr>
              <a:t>ChatGPT</a:t>
            </a:r>
            <a:r>
              <a:rPr lang="en-US" b="0" i="0">
                <a:solidFill>
                  <a:srgbClr val="343541"/>
                </a:solidFill>
                <a:effectLst/>
                <a:latin typeface="Söhne"/>
              </a:rPr>
              <a:t>, but there will be drawbacks in using such a language model</a:t>
            </a:r>
            <a:endParaRPr lang="en-US"/>
          </a:p>
        </p:txBody>
      </p:sp>
      <p:sp>
        <p:nvSpPr>
          <p:cNvPr id="4" name="Slide Number Placeholder 3"/>
          <p:cNvSpPr>
            <a:spLocks noGrp="1"/>
          </p:cNvSpPr>
          <p:nvPr>
            <p:ph type="sldNum" sz="quarter" idx="5"/>
          </p:nvPr>
        </p:nvSpPr>
        <p:spPr/>
        <p:txBody>
          <a:bodyPr/>
          <a:lstStyle/>
          <a:p>
            <a:fld id="{9CFABF76-E266-457C-A75D-859642AD1C96}" type="slidenum">
              <a:rPr lang="en-US" smtClean="0"/>
              <a:pPr/>
              <a:t>25</a:t>
            </a:fld>
            <a:endParaRPr lang="en-US"/>
          </a:p>
        </p:txBody>
      </p:sp>
    </p:spTree>
    <p:extLst>
      <p:ext uri="{BB962C8B-B14F-4D97-AF65-F5344CB8AC3E}">
        <p14:creationId xmlns:p14="http://schemas.microsoft.com/office/powerpoint/2010/main" val="1679194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a:pPr>
            <a:r>
              <a:rPr lang="en-US" b="0" i="0">
                <a:solidFill>
                  <a:srgbClr val="374151"/>
                </a:solidFill>
                <a:effectLst/>
                <a:latin typeface="Söhne"/>
              </a:rPr>
              <a:t>Data is vital to AI precision and adaptability, but existing datasets can carry biases affecting their precision and adaptability in varied settings. </a:t>
            </a:r>
          </a:p>
          <a:p>
            <a:pPr marL="171450" indent="-171450">
              <a:buFont typeface="Arial" panose="020B0604020202020204" pitchFamily="34" charset="0"/>
              <a:buChar char="•"/>
              <a:defRPr/>
            </a:pPr>
            <a:r>
              <a:rPr lang="en-US" b="0" i="0">
                <a:solidFill>
                  <a:srgbClr val="374151"/>
                </a:solidFill>
                <a:effectLst/>
                <a:latin typeface="Söhne"/>
              </a:rPr>
              <a:t>Reducing these biases is crucial to creating reliable models, especially in early detection systems where minimizing false results is essential.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latin typeface="Calibri"/>
                <a:cs typeface="Arial"/>
              </a:rPr>
              <a:t>Ethical or privacy concerns can limit data usage and access.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Securing children's data is subject to laws such as HIPAA and FERPA. This can be avoided with federated Learning, where we can train machine learning models across various devices or servers without centralizing data. Instead, the model is sent to devices to be trained on local data, and only model updates are aggregated to refine the global model.</a:t>
            </a:r>
          </a:p>
          <a:p>
            <a:pPr marL="171450" indent="-171450">
              <a:buFont typeface="Arial" panose="020B0604020202020204" pitchFamily="34" charset="0"/>
              <a:buChar char="•"/>
              <a:defRPr/>
            </a:pPr>
            <a:r>
              <a:rPr lang="en-US" b="0" i="0">
                <a:solidFill>
                  <a:srgbClr val="374151"/>
                </a:solidFill>
                <a:effectLst/>
                <a:latin typeface="Söhne"/>
              </a:rPr>
              <a:t>Inherent biases and privacy risks in data underline the importance of responsible data use to ensure fairness and safeguard privacy.</a:t>
            </a:r>
            <a:endParaRPr lang="en-US"/>
          </a:p>
        </p:txBody>
      </p:sp>
      <p:sp>
        <p:nvSpPr>
          <p:cNvPr id="4" name="Slide Number Placeholder 3"/>
          <p:cNvSpPr>
            <a:spLocks noGrp="1"/>
          </p:cNvSpPr>
          <p:nvPr>
            <p:ph type="sldNum" sz="quarter" idx="5"/>
          </p:nvPr>
        </p:nvSpPr>
        <p:spPr/>
        <p:txBody>
          <a:bodyPr/>
          <a:lstStyle/>
          <a:p>
            <a:fld id="{9CFABF76-E266-457C-A75D-859642AD1C96}" type="slidenum">
              <a:rPr lang="en-US" smtClean="0"/>
              <a:pPr/>
              <a:t>26</a:t>
            </a:fld>
            <a:endParaRPr lang="en-US"/>
          </a:p>
        </p:txBody>
      </p:sp>
    </p:spTree>
    <p:extLst>
      <p:ext uri="{BB962C8B-B14F-4D97-AF65-F5344CB8AC3E}">
        <p14:creationId xmlns:p14="http://schemas.microsoft.com/office/powerpoint/2010/main" val="1888346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74E86"/>
                </a:solidFill>
                <a:effectLst/>
                <a:latin typeface="Segoe UI" panose="020B0502040204020203" pitchFamily="34" charset="0"/>
              </a:rPr>
              <a:t>Obtaining accurate and representative data for training AI and developing AI tools for the target population (children with speech/language pathology) is a significant hurdle. Due to the scarcity of such data, we often rely on existing tools and data. However, it is crucial to acknowledge and evaluate the potential consequences of adopting these resources in real-world applications. The inherent biases in available datasets and tools can affect their effectiveness (sensitivity and specificity) and generalization ability (applicability and robustness). Minimizing false negatives and positives is critical in this line of work.</a:t>
            </a:r>
          </a:p>
          <a:p>
            <a:endParaRPr lang="en-US" b="0" i="0">
              <a:solidFill>
                <a:srgbClr val="174E86"/>
              </a:solidFill>
              <a:effectLst/>
              <a:latin typeface="Segoe UI" panose="020B0502040204020203" pitchFamily="34" charset="0"/>
            </a:endParaRPr>
          </a:p>
          <a:p>
            <a:pPr>
              <a:buFontTx/>
              <a:buChar char="-"/>
            </a:pPr>
            <a:r>
              <a:rPr lang="en-US" sz="1200"/>
              <a:t>However, it is essential to recognize that current AI technologies have their limitations, especially when dealing with children.</a:t>
            </a:r>
          </a:p>
          <a:p>
            <a:pPr>
              <a:buFontTx/>
              <a:buChar char="-"/>
            </a:pPr>
            <a:r>
              <a:rPr lang="en-US" sz="1200"/>
              <a:t>Balancing the promise of AI with ethical considerations, such as data privacy and responsible use, is also crucial as we continue to innovate in this field.</a:t>
            </a:r>
          </a:p>
          <a:p>
            <a:pPr>
              <a:buFontTx/>
              <a:buChar char="-"/>
            </a:pPr>
            <a:r>
              <a:rPr lang="en-US" sz="1200"/>
              <a:t>Tackling data leakage through techniques such as Federated Learning – where we use on-device models for inference tasks instead of uploading sensitive data to the cloud for processing.</a:t>
            </a:r>
          </a:p>
          <a:p>
            <a:endParaRPr lang="en-US"/>
          </a:p>
        </p:txBody>
      </p:sp>
      <p:sp>
        <p:nvSpPr>
          <p:cNvPr id="4" name="Slide Number Placeholder 3"/>
          <p:cNvSpPr>
            <a:spLocks noGrp="1"/>
          </p:cNvSpPr>
          <p:nvPr>
            <p:ph type="sldNum" sz="quarter" idx="5"/>
          </p:nvPr>
        </p:nvSpPr>
        <p:spPr/>
        <p:txBody>
          <a:bodyPr/>
          <a:lstStyle/>
          <a:p>
            <a:fld id="{9CFABF76-E266-457C-A75D-859642AD1C96}" type="slidenum">
              <a:rPr lang="en-US" smtClean="0"/>
              <a:pPr/>
              <a:t>27</a:t>
            </a:fld>
            <a:endParaRPr lang="en-US"/>
          </a:p>
        </p:txBody>
      </p:sp>
    </p:spTree>
    <p:extLst>
      <p:ext uri="{BB962C8B-B14F-4D97-AF65-F5344CB8AC3E}">
        <p14:creationId xmlns:p14="http://schemas.microsoft.com/office/powerpoint/2010/main" val="33850973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29700" y="2043940"/>
            <a:ext cx="10663586" cy="751503"/>
          </a:xfrm>
          <a:prstGeom prst="rect">
            <a:avLst/>
          </a:prstGeom>
          <a:ln>
            <a:noFill/>
          </a:ln>
        </p:spPr>
        <p:txBody>
          <a:bodyPr lIns="0" tIns="0" rIns="0" bIns="0" anchor="t"/>
          <a:lstStyle>
            <a:lvl1pPr algn="l">
              <a:defRPr sz="4500" b="1" i="0">
                <a:solidFill>
                  <a:schemeClr val="bg1"/>
                </a:solidFill>
                <a:latin typeface="Arial" panose="020B0604020202020204" pitchFamily="34" charset="0"/>
                <a:cs typeface="Arial" panose="020B0604020202020204" pitchFamily="34" charset="0"/>
              </a:defRPr>
            </a:lvl1pPr>
          </a:lstStyle>
          <a:p>
            <a:r>
              <a:rPr lang="en-US"/>
              <a:t>Presentation title here</a:t>
            </a:r>
          </a:p>
        </p:txBody>
      </p:sp>
      <p:sp>
        <p:nvSpPr>
          <p:cNvPr id="14" name="Text Placeholder 13">
            <a:extLst>
              <a:ext uri="{FF2B5EF4-FFF2-40B4-BE49-F238E27FC236}">
                <a16:creationId xmlns:a16="http://schemas.microsoft.com/office/drawing/2014/main" id="{435AA990-3196-E711-01DB-25AEB5667C51}"/>
              </a:ext>
            </a:extLst>
          </p:cNvPr>
          <p:cNvSpPr>
            <a:spLocks noGrp="1"/>
          </p:cNvSpPr>
          <p:nvPr>
            <p:ph type="body" sz="quarter" idx="11" hasCustomPrompt="1"/>
          </p:nvPr>
        </p:nvSpPr>
        <p:spPr>
          <a:xfrm>
            <a:off x="938440" y="2905357"/>
            <a:ext cx="10654846" cy="351307"/>
          </a:xfrm>
          <a:prstGeom prst="rect">
            <a:avLst/>
          </a:prstGeom>
        </p:spPr>
        <p:txBody>
          <a:bodyPr lIns="0" tIns="0" rIns="0" bIns="0"/>
          <a:lstStyle>
            <a:lvl1pPr>
              <a:defRPr sz="1600" spc="-30" baseline="0">
                <a:solidFill>
                  <a:srgbClr val="FFCA0A"/>
                </a:solidFill>
              </a:defRPr>
            </a:lvl1pPr>
            <a:lvl2pPr>
              <a:defRPr sz="1600" spc="-30" baseline="0">
                <a:solidFill>
                  <a:srgbClr val="00A9E0"/>
                </a:solidFill>
              </a:defRPr>
            </a:lvl2pPr>
            <a:lvl3pPr>
              <a:defRPr sz="1600" spc="-30" baseline="0">
                <a:solidFill>
                  <a:srgbClr val="00A9E0"/>
                </a:solidFill>
              </a:defRPr>
            </a:lvl3pPr>
            <a:lvl4pPr>
              <a:defRPr sz="1600" spc="-30" baseline="0">
                <a:solidFill>
                  <a:srgbClr val="00A9E0"/>
                </a:solidFill>
              </a:defRPr>
            </a:lvl4pPr>
            <a:lvl5pPr>
              <a:defRPr sz="1600" spc="-30" baseline="0">
                <a:solidFill>
                  <a:srgbClr val="00A9E0"/>
                </a:solidFill>
              </a:defRPr>
            </a:lvl5pPr>
          </a:lstStyle>
          <a:p>
            <a:pPr lvl="0"/>
            <a:r>
              <a:rPr lang="en-US"/>
              <a:t>Subhead</a:t>
            </a:r>
          </a:p>
        </p:txBody>
      </p:sp>
      <p:cxnSp>
        <p:nvCxnSpPr>
          <p:cNvPr id="15" name="Straight Connector 14">
            <a:extLst>
              <a:ext uri="{FF2B5EF4-FFF2-40B4-BE49-F238E27FC236}">
                <a16:creationId xmlns:a16="http://schemas.microsoft.com/office/drawing/2014/main" id="{218F674B-E51F-EB98-A7F7-1106C335C8F3}"/>
              </a:ext>
            </a:extLst>
          </p:cNvPr>
          <p:cNvCxnSpPr>
            <a:cxnSpLocks/>
          </p:cNvCxnSpPr>
          <p:nvPr userDrawn="1"/>
        </p:nvCxnSpPr>
        <p:spPr>
          <a:xfrm>
            <a:off x="929700" y="1838913"/>
            <a:ext cx="1868656" cy="0"/>
          </a:xfrm>
          <a:prstGeom prst="line">
            <a:avLst/>
          </a:prstGeom>
          <a:ln>
            <a:solidFill>
              <a:srgbClr val="00A9E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888BF2A-B419-9CFE-CE67-450FD84218AA}"/>
              </a:ext>
            </a:extLst>
          </p:cNvPr>
          <p:cNvPicPr>
            <a:picLocks noChangeAspect="1"/>
          </p:cNvPicPr>
          <p:nvPr userDrawn="1"/>
        </p:nvPicPr>
        <p:blipFill>
          <a:blip r:embed="rId3"/>
          <a:stretch>
            <a:fillRect/>
          </a:stretch>
        </p:blipFill>
        <p:spPr>
          <a:xfrm>
            <a:off x="9343462" y="5368989"/>
            <a:ext cx="2249824" cy="1121429"/>
          </a:xfrm>
          <a:prstGeom prst="rect">
            <a:avLst/>
          </a:prstGeom>
        </p:spPr>
      </p:pic>
    </p:spTree>
    <p:extLst>
      <p:ext uri="{BB962C8B-B14F-4D97-AF65-F5344CB8AC3E}">
        <p14:creationId xmlns:p14="http://schemas.microsoft.com/office/powerpoint/2010/main" val="1732157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ank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164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Blank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7740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Breaker Slide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0C0CF-E1BB-6641-ACF6-8698DD49D1F6}"/>
              </a:ext>
            </a:extLst>
          </p:cNvPr>
          <p:cNvSpPr txBox="1"/>
          <p:nvPr userDrawn="1"/>
        </p:nvSpPr>
        <p:spPr>
          <a:xfrm>
            <a:off x="7747000" y="1905000"/>
            <a:ext cx="184731" cy="338554"/>
          </a:xfrm>
          <a:prstGeom prst="rect">
            <a:avLst/>
          </a:prstGeom>
          <a:noFill/>
        </p:spPr>
        <p:txBody>
          <a:bodyPr wrap="none" rtlCol="0">
            <a:spAutoFit/>
          </a:bodyPr>
          <a:lstStyle/>
          <a:p>
            <a:endParaRPr lang="en-US" sz="1600">
              <a:latin typeface="Arial" panose="020B0604020202020204" pitchFamily="34" charset="0"/>
              <a:cs typeface="Arial" panose="020B0604020202020204" pitchFamily="34" charset="0"/>
            </a:endParaRPr>
          </a:p>
        </p:txBody>
      </p:sp>
      <p:sp>
        <p:nvSpPr>
          <p:cNvPr id="8" name="Text Placeholder 13">
            <a:extLst>
              <a:ext uri="{FF2B5EF4-FFF2-40B4-BE49-F238E27FC236}">
                <a16:creationId xmlns:a16="http://schemas.microsoft.com/office/drawing/2014/main" id="{86DF9834-DF9D-21A6-5B54-3B0E9B92EA84}"/>
              </a:ext>
            </a:extLst>
          </p:cNvPr>
          <p:cNvSpPr>
            <a:spLocks noGrp="1"/>
          </p:cNvSpPr>
          <p:nvPr>
            <p:ph type="body" sz="quarter" idx="11" hasCustomPrompt="1"/>
          </p:nvPr>
        </p:nvSpPr>
        <p:spPr>
          <a:xfrm>
            <a:off x="929699" y="2982418"/>
            <a:ext cx="10782602" cy="351307"/>
          </a:xfrm>
          <a:prstGeom prst="rect">
            <a:avLst/>
          </a:prstGeom>
        </p:spPr>
        <p:txBody>
          <a:bodyPr lIns="0" tIns="0" rIns="0" bIns="0"/>
          <a:lstStyle>
            <a:lvl1pPr>
              <a:defRPr sz="1600" spc="-30" baseline="0">
                <a:solidFill>
                  <a:srgbClr val="F1A947"/>
                </a:solidFill>
              </a:defRPr>
            </a:lvl1pPr>
            <a:lvl2pPr>
              <a:defRPr sz="1600" spc="-30" baseline="0">
                <a:solidFill>
                  <a:srgbClr val="00A9E0"/>
                </a:solidFill>
              </a:defRPr>
            </a:lvl2pPr>
            <a:lvl3pPr>
              <a:defRPr sz="1600" spc="-30" baseline="0">
                <a:solidFill>
                  <a:srgbClr val="00A9E0"/>
                </a:solidFill>
              </a:defRPr>
            </a:lvl3pPr>
            <a:lvl4pPr>
              <a:defRPr sz="1600" spc="-30" baseline="0">
                <a:solidFill>
                  <a:srgbClr val="00A9E0"/>
                </a:solidFill>
              </a:defRPr>
            </a:lvl4pPr>
            <a:lvl5pPr>
              <a:defRPr sz="1600" spc="-30" baseline="0">
                <a:solidFill>
                  <a:srgbClr val="00A9E0"/>
                </a:solidFill>
              </a:defRPr>
            </a:lvl5pPr>
          </a:lstStyle>
          <a:p>
            <a:pPr lvl="0"/>
            <a:r>
              <a:rPr lang="en-US"/>
              <a:t>Subhead</a:t>
            </a:r>
          </a:p>
        </p:txBody>
      </p:sp>
      <p:sp>
        <p:nvSpPr>
          <p:cNvPr id="19" name="Title 1">
            <a:extLst>
              <a:ext uri="{FF2B5EF4-FFF2-40B4-BE49-F238E27FC236}">
                <a16:creationId xmlns:a16="http://schemas.microsoft.com/office/drawing/2014/main" id="{9817AC5C-EE3B-997E-D356-18E514B7F3BF}"/>
              </a:ext>
            </a:extLst>
          </p:cNvPr>
          <p:cNvSpPr>
            <a:spLocks noGrp="1"/>
          </p:cNvSpPr>
          <p:nvPr>
            <p:ph type="ctrTitle" hasCustomPrompt="1"/>
          </p:nvPr>
        </p:nvSpPr>
        <p:spPr>
          <a:xfrm>
            <a:off x="929699" y="2113603"/>
            <a:ext cx="10773861" cy="751503"/>
          </a:xfrm>
          <a:prstGeom prst="rect">
            <a:avLst/>
          </a:prstGeom>
          <a:ln>
            <a:noFill/>
          </a:ln>
        </p:spPr>
        <p:txBody>
          <a:bodyPr lIns="0" tIns="0" rIns="0" bIns="0" anchor="t"/>
          <a:lstStyle>
            <a:lvl1pPr algn="l">
              <a:defRPr sz="4500" b="1" i="0">
                <a:solidFill>
                  <a:schemeClr val="bg1"/>
                </a:solidFill>
                <a:latin typeface="Arial" panose="020B0604020202020204" pitchFamily="34" charset="0"/>
                <a:cs typeface="Arial" panose="020B0604020202020204" pitchFamily="34" charset="0"/>
              </a:defRPr>
            </a:lvl1pPr>
          </a:lstStyle>
          <a:p>
            <a:r>
              <a:rPr lang="en-US"/>
              <a:t>Breaker Slide Heading</a:t>
            </a:r>
          </a:p>
        </p:txBody>
      </p:sp>
      <p:cxnSp>
        <p:nvCxnSpPr>
          <p:cNvPr id="4" name="Straight Connector 3">
            <a:extLst>
              <a:ext uri="{FF2B5EF4-FFF2-40B4-BE49-F238E27FC236}">
                <a16:creationId xmlns:a16="http://schemas.microsoft.com/office/drawing/2014/main" id="{126B67E2-3FB8-8A69-9786-BD811168161D}"/>
              </a:ext>
            </a:extLst>
          </p:cNvPr>
          <p:cNvCxnSpPr>
            <a:cxnSpLocks/>
          </p:cNvCxnSpPr>
          <p:nvPr userDrawn="1"/>
        </p:nvCxnSpPr>
        <p:spPr>
          <a:xfrm>
            <a:off x="929700" y="1896287"/>
            <a:ext cx="1868656" cy="0"/>
          </a:xfrm>
          <a:prstGeom prst="line">
            <a:avLst/>
          </a:prstGeom>
          <a:ln>
            <a:solidFill>
              <a:srgbClr val="00A9E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12AF231-E36E-5A8E-EDE8-CDF12C8CF336}"/>
              </a:ext>
            </a:extLst>
          </p:cNvPr>
          <p:cNvPicPr>
            <a:picLocks noChangeAspect="1"/>
          </p:cNvPicPr>
          <p:nvPr userDrawn="1"/>
        </p:nvPicPr>
        <p:blipFill>
          <a:blip r:embed="rId3"/>
          <a:stretch>
            <a:fillRect/>
          </a:stretch>
        </p:blipFill>
        <p:spPr>
          <a:xfrm>
            <a:off x="9502184" y="5393138"/>
            <a:ext cx="2201376" cy="1097280"/>
          </a:xfrm>
          <a:prstGeom prst="rect">
            <a:avLst/>
          </a:prstGeom>
        </p:spPr>
      </p:pic>
    </p:spTree>
    <p:extLst>
      <p:ext uri="{BB962C8B-B14F-4D97-AF65-F5344CB8AC3E}">
        <p14:creationId xmlns:p14="http://schemas.microsoft.com/office/powerpoint/2010/main" val="1309247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reaker Slide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0C0CF-E1BB-6641-ACF6-8698DD49D1F6}"/>
              </a:ext>
            </a:extLst>
          </p:cNvPr>
          <p:cNvSpPr txBox="1"/>
          <p:nvPr userDrawn="1"/>
        </p:nvSpPr>
        <p:spPr>
          <a:xfrm>
            <a:off x="7747000" y="1905000"/>
            <a:ext cx="184731" cy="338554"/>
          </a:xfrm>
          <a:prstGeom prst="rect">
            <a:avLst/>
          </a:prstGeom>
          <a:noFill/>
        </p:spPr>
        <p:txBody>
          <a:bodyPr wrap="none" rtlCol="0">
            <a:spAutoFit/>
          </a:bodyPr>
          <a:lstStyle/>
          <a:p>
            <a:endParaRPr lang="en-US" sz="1600">
              <a:latin typeface="Arial" panose="020B0604020202020204" pitchFamily="34" charset="0"/>
              <a:cs typeface="Arial" panose="020B0604020202020204" pitchFamily="34" charset="0"/>
            </a:endParaRPr>
          </a:p>
        </p:txBody>
      </p:sp>
      <p:sp>
        <p:nvSpPr>
          <p:cNvPr id="8" name="Text Placeholder 13">
            <a:extLst>
              <a:ext uri="{FF2B5EF4-FFF2-40B4-BE49-F238E27FC236}">
                <a16:creationId xmlns:a16="http://schemas.microsoft.com/office/drawing/2014/main" id="{86DF9834-DF9D-21A6-5B54-3B0E9B92EA84}"/>
              </a:ext>
            </a:extLst>
          </p:cNvPr>
          <p:cNvSpPr>
            <a:spLocks noGrp="1"/>
          </p:cNvSpPr>
          <p:nvPr>
            <p:ph type="body" sz="quarter" idx="11" hasCustomPrompt="1"/>
          </p:nvPr>
        </p:nvSpPr>
        <p:spPr>
          <a:xfrm>
            <a:off x="929699" y="2982418"/>
            <a:ext cx="10782602" cy="351307"/>
          </a:xfrm>
          <a:prstGeom prst="rect">
            <a:avLst/>
          </a:prstGeom>
        </p:spPr>
        <p:txBody>
          <a:bodyPr lIns="0" tIns="0" rIns="0" bIns="0"/>
          <a:lstStyle>
            <a:lvl1pPr>
              <a:defRPr sz="1600" spc="-30" baseline="0">
                <a:solidFill>
                  <a:srgbClr val="F1A947"/>
                </a:solidFill>
              </a:defRPr>
            </a:lvl1pPr>
            <a:lvl2pPr>
              <a:defRPr sz="1600" spc="-30" baseline="0">
                <a:solidFill>
                  <a:srgbClr val="00A9E0"/>
                </a:solidFill>
              </a:defRPr>
            </a:lvl2pPr>
            <a:lvl3pPr>
              <a:defRPr sz="1600" spc="-30" baseline="0">
                <a:solidFill>
                  <a:srgbClr val="00A9E0"/>
                </a:solidFill>
              </a:defRPr>
            </a:lvl3pPr>
            <a:lvl4pPr>
              <a:defRPr sz="1600" spc="-30" baseline="0">
                <a:solidFill>
                  <a:srgbClr val="00A9E0"/>
                </a:solidFill>
              </a:defRPr>
            </a:lvl4pPr>
            <a:lvl5pPr>
              <a:defRPr sz="1600" spc="-30" baseline="0">
                <a:solidFill>
                  <a:srgbClr val="00A9E0"/>
                </a:solidFill>
              </a:defRPr>
            </a:lvl5pPr>
          </a:lstStyle>
          <a:p>
            <a:pPr lvl="0"/>
            <a:r>
              <a:rPr lang="en-US"/>
              <a:t>Subhead</a:t>
            </a:r>
          </a:p>
        </p:txBody>
      </p:sp>
      <p:sp>
        <p:nvSpPr>
          <p:cNvPr id="19" name="Title 1">
            <a:extLst>
              <a:ext uri="{FF2B5EF4-FFF2-40B4-BE49-F238E27FC236}">
                <a16:creationId xmlns:a16="http://schemas.microsoft.com/office/drawing/2014/main" id="{9817AC5C-EE3B-997E-D356-18E514B7F3BF}"/>
              </a:ext>
            </a:extLst>
          </p:cNvPr>
          <p:cNvSpPr>
            <a:spLocks noGrp="1"/>
          </p:cNvSpPr>
          <p:nvPr>
            <p:ph type="ctrTitle" hasCustomPrompt="1"/>
          </p:nvPr>
        </p:nvSpPr>
        <p:spPr>
          <a:xfrm>
            <a:off x="929699" y="2113603"/>
            <a:ext cx="10773861" cy="751503"/>
          </a:xfrm>
          <a:prstGeom prst="rect">
            <a:avLst/>
          </a:prstGeom>
          <a:ln>
            <a:noFill/>
          </a:ln>
        </p:spPr>
        <p:txBody>
          <a:bodyPr lIns="0" tIns="0" rIns="0" bIns="0" anchor="t"/>
          <a:lstStyle>
            <a:lvl1pPr algn="l">
              <a:defRPr sz="4500" b="1" i="0">
                <a:solidFill>
                  <a:srgbClr val="012F55"/>
                </a:solidFill>
                <a:latin typeface="Arial" panose="020B0604020202020204" pitchFamily="34" charset="0"/>
                <a:cs typeface="Arial" panose="020B0604020202020204" pitchFamily="34" charset="0"/>
              </a:defRPr>
            </a:lvl1pPr>
          </a:lstStyle>
          <a:p>
            <a:r>
              <a:rPr lang="en-US"/>
              <a:t>Breaker Slide Heading</a:t>
            </a:r>
          </a:p>
        </p:txBody>
      </p:sp>
      <p:cxnSp>
        <p:nvCxnSpPr>
          <p:cNvPr id="4" name="Straight Connector 3">
            <a:extLst>
              <a:ext uri="{FF2B5EF4-FFF2-40B4-BE49-F238E27FC236}">
                <a16:creationId xmlns:a16="http://schemas.microsoft.com/office/drawing/2014/main" id="{126B67E2-3FB8-8A69-9786-BD811168161D}"/>
              </a:ext>
            </a:extLst>
          </p:cNvPr>
          <p:cNvCxnSpPr>
            <a:cxnSpLocks/>
          </p:cNvCxnSpPr>
          <p:nvPr userDrawn="1"/>
        </p:nvCxnSpPr>
        <p:spPr>
          <a:xfrm>
            <a:off x="929700" y="1896287"/>
            <a:ext cx="1868656" cy="0"/>
          </a:xfrm>
          <a:prstGeom prst="line">
            <a:avLst/>
          </a:prstGeom>
          <a:ln>
            <a:solidFill>
              <a:srgbClr val="00A9E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120798B-A485-A65D-C463-32F9AE0A146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02185" y="5395235"/>
            <a:ext cx="2201375" cy="1097280"/>
          </a:xfrm>
          <a:prstGeom prst="rect">
            <a:avLst/>
          </a:prstGeom>
        </p:spPr>
      </p:pic>
    </p:spTree>
    <p:extLst>
      <p:ext uri="{BB962C8B-B14F-4D97-AF65-F5344CB8AC3E}">
        <p14:creationId xmlns:p14="http://schemas.microsoft.com/office/powerpoint/2010/main" val="1660052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ext Slide Single Column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a:xfrm>
            <a:off x="838200" y="378539"/>
            <a:ext cx="9070248" cy="554320"/>
          </a:xfrm>
          <a:prstGeom prst="rect">
            <a:avLst/>
          </a:prstGeom>
        </p:spPr>
        <p:txBody>
          <a:bodyPr vert="horz" lIns="0" tIns="0" rIns="0" bIns="0" rtlCol="0" anchor="t" anchorCtr="0">
            <a:noAutofit/>
          </a:bodyPr>
          <a:lstStyle>
            <a:lvl1pPr>
              <a:defRPr sz="3500" spc="0" baseline="0">
                <a:solidFill>
                  <a:schemeClr val="bg1"/>
                </a:solidFill>
              </a:defRPr>
            </a:lvl1pPr>
          </a:lstStyle>
          <a:p>
            <a:r>
              <a:rPr lang="en-US"/>
              <a:t>Slide Title</a:t>
            </a:r>
          </a:p>
        </p:txBody>
      </p:sp>
      <p:sp>
        <p:nvSpPr>
          <p:cNvPr id="2" name="TextBox 1">
            <a:extLst>
              <a:ext uri="{FF2B5EF4-FFF2-40B4-BE49-F238E27FC236}">
                <a16:creationId xmlns:a16="http://schemas.microsoft.com/office/drawing/2014/main" id="{C1E0C0CF-E1BB-6641-ACF6-8698DD49D1F6}"/>
              </a:ext>
            </a:extLst>
          </p:cNvPr>
          <p:cNvSpPr txBox="1"/>
          <p:nvPr userDrawn="1"/>
        </p:nvSpPr>
        <p:spPr>
          <a:xfrm>
            <a:off x="7747000" y="1905000"/>
            <a:ext cx="184731" cy="338554"/>
          </a:xfrm>
          <a:prstGeom prst="rect">
            <a:avLst/>
          </a:prstGeom>
          <a:noFill/>
        </p:spPr>
        <p:txBody>
          <a:bodyPr wrap="none" rtlCol="0">
            <a:spAutoFit/>
          </a:bodyPr>
          <a:lstStyle/>
          <a:p>
            <a:endParaRPr lang="en-US" sz="1600">
              <a:latin typeface="Arial" panose="020B0604020202020204" pitchFamily="34" charset="0"/>
              <a:cs typeface="Arial" panose="020B0604020202020204" pitchFamily="34" charset="0"/>
            </a:endParaRPr>
          </a:p>
        </p:txBody>
      </p:sp>
      <p:cxnSp>
        <p:nvCxnSpPr>
          <p:cNvPr id="3" name="Straight Connector 2">
            <a:extLst>
              <a:ext uri="{FF2B5EF4-FFF2-40B4-BE49-F238E27FC236}">
                <a16:creationId xmlns:a16="http://schemas.microsoft.com/office/drawing/2014/main" id="{8238B7F6-A489-0FA2-666A-3B21488E324E}"/>
              </a:ext>
            </a:extLst>
          </p:cNvPr>
          <p:cNvCxnSpPr>
            <a:cxnSpLocks/>
          </p:cNvCxnSpPr>
          <p:nvPr userDrawn="1"/>
        </p:nvCxnSpPr>
        <p:spPr>
          <a:xfrm>
            <a:off x="838200" y="1004938"/>
            <a:ext cx="1719389" cy="0"/>
          </a:xfrm>
          <a:prstGeom prst="line">
            <a:avLst/>
          </a:prstGeom>
          <a:ln>
            <a:solidFill>
              <a:srgbClr val="00A9E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38BC9DD-89A3-4AB8-FA5D-344C4BD2BCE8}"/>
              </a:ext>
            </a:extLst>
          </p:cNvPr>
          <p:cNvPicPr>
            <a:picLocks noChangeAspect="1"/>
          </p:cNvPicPr>
          <p:nvPr userDrawn="1"/>
        </p:nvPicPr>
        <p:blipFill>
          <a:blip r:embed="rId3"/>
          <a:stretch>
            <a:fillRect/>
          </a:stretch>
        </p:blipFill>
        <p:spPr>
          <a:xfrm>
            <a:off x="10067544" y="244297"/>
            <a:ext cx="1719389" cy="857033"/>
          </a:xfrm>
          <a:prstGeom prst="rect">
            <a:avLst/>
          </a:prstGeom>
        </p:spPr>
      </p:pic>
      <p:sp>
        <p:nvSpPr>
          <p:cNvPr id="7" name="Content Placeholder 18">
            <a:extLst>
              <a:ext uri="{FF2B5EF4-FFF2-40B4-BE49-F238E27FC236}">
                <a16:creationId xmlns:a16="http://schemas.microsoft.com/office/drawing/2014/main" id="{F7B3DD72-A1C7-5685-EF04-165BD473D5AC}"/>
              </a:ext>
            </a:extLst>
          </p:cNvPr>
          <p:cNvSpPr>
            <a:spLocks noGrp="1"/>
          </p:cNvSpPr>
          <p:nvPr>
            <p:ph sz="quarter" idx="10"/>
          </p:nvPr>
        </p:nvSpPr>
        <p:spPr>
          <a:xfrm>
            <a:off x="850173" y="1239696"/>
            <a:ext cx="9058275" cy="5032989"/>
          </a:xfrm>
          <a:prstGeom prst="rect">
            <a:avLst/>
          </a:prstGeom>
        </p:spPr>
        <p:txBody>
          <a:bodyPr/>
          <a:lstStyle>
            <a:lvl1pPr>
              <a:buClr>
                <a:srgbClr val="F1A947"/>
              </a:buClr>
              <a:defRPr sz="2000">
                <a:solidFill>
                  <a:schemeClr val="bg1"/>
                </a:solidFill>
              </a:defRPr>
            </a:lvl1pPr>
            <a:lvl2pPr marL="468630" indent="-285750">
              <a:buClr>
                <a:srgbClr val="F1A947"/>
              </a:buClr>
              <a:buFont typeface="Arial" panose="020B0604020202020204" pitchFamily="34" charset="0"/>
              <a:buChar char="•"/>
              <a:defRPr sz="2000">
                <a:solidFill>
                  <a:schemeClr val="bg1"/>
                </a:solidFill>
              </a:defRPr>
            </a:lvl2pPr>
            <a:lvl3pPr>
              <a:buClr>
                <a:srgbClr val="F1A947"/>
              </a:buClr>
              <a:defRPr sz="1800">
                <a:solidFill>
                  <a:schemeClr val="bg1"/>
                </a:solidFill>
              </a:defRPr>
            </a:lvl3pPr>
            <a:lvl4pPr>
              <a:buClr>
                <a:srgbClr val="F1A947"/>
              </a:buClr>
              <a:defRPr sz="1800">
                <a:solidFill>
                  <a:schemeClr val="bg1"/>
                </a:solidFill>
              </a:defRPr>
            </a:lvl4pPr>
            <a:lvl5pPr>
              <a:buClr>
                <a:srgbClr val="F1A947"/>
              </a:buCl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68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Slide Single Column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a:xfrm>
            <a:off x="838200" y="378539"/>
            <a:ext cx="9070248" cy="554320"/>
          </a:xfrm>
          <a:prstGeom prst="rect">
            <a:avLst/>
          </a:prstGeom>
        </p:spPr>
        <p:txBody>
          <a:bodyPr vert="horz" lIns="0" tIns="0" rIns="0" bIns="0" rtlCol="0" anchor="t" anchorCtr="0">
            <a:noAutofit/>
          </a:bodyPr>
          <a:lstStyle>
            <a:lvl1pPr>
              <a:defRPr sz="3500" spc="0" baseline="0">
                <a:solidFill>
                  <a:srgbClr val="002855"/>
                </a:solidFill>
              </a:defRPr>
            </a:lvl1pPr>
          </a:lstStyle>
          <a:p>
            <a:r>
              <a:rPr lang="en-US"/>
              <a:t>Slide Title</a:t>
            </a:r>
          </a:p>
        </p:txBody>
      </p:sp>
      <p:sp>
        <p:nvSpPr>
          <p:cNvPr id="2" name="TextBox 1">
            <a:extLst>
              <a:ext uri="{FF2B5EF4-FFF2-40B4-BE49-F238E27FC236}">
                <a16:creationId xmlns:a16="http://schemas.microsoft.com/office/drawing/2014/main" id="{C1E0C0CF-E1BB-6641-ACF6-8698DD49D1F6}"/>
              </a:ext>
            </a:extLst>
          </p:cNvPr>
          <p:cNvSpPr txBox="1"/>
          <p:nvPr userDrawn="1"/>
        </p:nvSpPr>
        <p:spPr>
          <a:xfrm>
            <a:off x="7747000" y="1905000"/>
            <a:ext cx="184731" cy="338554"/>
          </a:xfrm>
          <a:prstGeom prst="rect">
            <a:avLst/>
          </a:prstGeom>
          <a:noFill/>
        </p:spPr>
        <p:txBody>
          <a:bodyPr wrap="none" rtlCol="0">
            <a:spAutoFit/>
          </a:bodyPr>
          <a:lstStyle/>
          <a:p>
            <a:endParaRPr lang="en-US" sz="1600">
              <a:latin typeface="Arial" panose="020B0604020202020204" pitchFamily="34" charset="0"/>
              <a:cs typeface="Arial" panose="020B0604020202020204" pitchFamily="34" charset="0"/>
            </a:endParaRPr>
          </a:p>
        </p:txBody>
      </p:sp>
      <p:cxnSp>
        <p:nvCxnSpPr>
          <p:cNvPr id="3" name="Straight Connector 2">
            <a:extLst>
              <a:ext uri="{FF2B5EF4-FFF2-40B4-BE49-F238E27FC236}">
                <a16:creationId xmlns:a16="http://schemas.microsoft.com/office/drawing/2014/main" id="{8238B7F6-A489-0FA2-666A-3B21488E324E}"/>
              </a:ext>
            </a:extLst>
          </p:cNvPr>
          <p:cNvCxnSpPr>
            <a:cxnSpLocks/>
          </p:cNvCxnSpPr>
          <p:nvPr userDrawn="1"/>
        </p:nvCxnSpPr>
        <p:spPr>
          <a:xfrm>
            <a:off x="838200" y="1004938"/>
            <a:ext cx="1719389" cy="0"/>
          </a:xfrm>
          <a:prstGeom prst="line">
            <a:avLst/>
          </a:prstGeom>
          <a:ln>
            <a:solidFill>
              <a:srgbClr val="00A9E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10CFBF4-CC09-6FD1-6988-A80BEA08D1F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1008" y="249978"/>
            <a:ext cx="1719389" cy="857033"/>
          </a:xfrm>
          <a:prstGeom prst="rect">
            <a:avLst/>
          </a:prstGeom>
        </p:spPr>
      </p:pic>
      <p:sp>
        <p:nvSpPr>
          <p:cNvPr id="19" name="Content Placeholder 18">
            <a:extLst>
              <a:ext uri="{FF2B5EF4-FFF2-40B4-BE49-F238E27FC236}">
                <a16:creationId xmlns:a16="http://schemas.microsoft.com/office/drawing/2014/main" id="{4041FCA1-FECD-F1C5-272B-0B9515BCF719}"/>
              </a:ext>
            </a:extLst>
          </p:cNvPr>
          <p:cNvSpPr>
            <a:spLocks noGrp="1"/>
          </p:cNvSpPr>
          <p:nvPr>
            <p:ph sz="quarter" idx="10"/>
          </p:nvPr>
        </p:nvSpPr>
        <p:spPr>
          <a:xfrm>
            <a:off x="850173" y="1239696"/>
            <a:ext cx="9058275" cy="5065301"/>
          </a:xfrm>
          <a:prstGeom prst="rect">
            <a:avLst/>
          </a:prstGeom>
        </p:spPr>
        <p:txBody>
          <a:bodyPr/>
          <a:lstStyle>
            <a:lvl1pPr>
              <a:buClr>
                <a:srgbClr val="F1A947"/>
              </a:buClr>
              <a:defRPr sz="2000">
                <a:solidFill>
                  <a:srgbClr val="012F55"/>
                </a:solidFill>
              </a:defRPr>
            </a:lvl1pPr>
            <a:lvl2pPr marL="468630" indent="-285750">
              <a:buClr>
                <a:srgbClr val="F1A947"/>
              </a:buClr>
              <a:buFont typeface="Arial" panose="020B0604020202020204" pitchFamily="34" charset="0"/>
              <a:buChar char="•"/>
              <a:defRPr sz="2000">
                <a:solidFill>
                  <a:srgbClr val="012F55"/>
                </a:solidFill>
              </a:defRPr>
            </a:lvl2pPr>
            <a:lvl3pPr>
              <a:buClr>
                <a:srgbClr val="F1A947"/>
              </a:buClr>
              <a:defRPr sz="1800">
                <a:solidFill>
                  <a:srgbClr val="012F55"/>
                </a:solidFill>
              </a:defRPr>
            </a:lvl3pPr>
            <a:lvl4pPr>
              <a:buClr>
                <a:srgbClr val="F1A947"/>
              </a:buClr>
              <a:defRPr sz="1800">
                <a:solidFill>
                  <a:srgbClr val="012F55"/>
                </a:solidFill>
              </a:defRPr>
            </a:lvl4pPr>
            <a:lvl5pPr>
              <a:buClr>
                <a:srgbClr val="F1A947"/>
              </a:buClr>
              <a:defRPr sz="1800">
                <a:solidFill>
                  <a:srgbClr val="012F5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838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02812"/>
      </p:ext>
    </p:extLst>
  </p:cSld>
  <p:clrMap bg1="lt1" tx1="dk1" bg2="lt2" tx2="dk2" accent1="accent1" accent2="accent2" accent3="accent3" accent4="accent4" accent5="accent5" accent6="accent6" hlink="hlink" folHlink="folHlink"/>
  <p:sldLayoutIdLst>
    <p:sldLayoutId id="2147483698" r:id="rId1"/>
    <p:sldLayoutId id="2147483730" r:id="rId2"/>
    <p:sldLayoutId id="2147483735" r:id="rId3"/>
    <p:sldLayoutId id="2147483733" r:id="rId4"/>
    <p:sldLayoutId id="2147483732" r:id="rId5"/>
    <p:sldLayoutId id="2147483734" r:id="rId6"/>
    <p:sldLayoutId id="2147483701" r:id="rId7"/>
  </p:sldLayoutIdLst>
  <p:hf hdr="0" ftr="0" dt="0"/>
  <p:txStyles>
    <p:titleStyle>
      <a:lvl1pPr algn="l" defTabSz="914400" rtl="0" eaLnBrk="1" latinLnBrk="0" hangingPunct="1">
        <a:spcBef>
          <a:spcPct val="0"/>
        </a:spcBef>
        <a:buNone/>
        <a:defRPr sz="3000" b="1" i="0" kern="1200" spc="-150" baseline="0">
          <a:solidFill>
            <a:srgbClr val="003B7C"/>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spcBef>
          <a:spcPts val="0"/>
        </a:spcBef>
        <a:spcAft>
          <a:spcPts val="1200"/>
        </a:spcAft>
        <a:buFont typeface="Arial" pitchFamily="34" charset="0"/>
        <a:buNone/>
        <a:defRPr sz="1300" kern="1200">
          <a:solidFill>
            <a:srgbClr val="004165"/>
          </a:solidFill>
          <a:latin typeface="Arial" panose="020B0604020202020204" pitchFamily="34" charset="0"/>
          <a:ea typeface="+mn-ea"/>
          <a:cs typeface="Arial" panose="020B0604020202020204" pitchFamily="34" charset="0"/>
        </a:defRPr>
      </a:lvl1pPr>
      <a:lvl2pPr marL="182880" indent="0" algn="l" defTabSz="914400" rtl="0" eaLnBrk="1" latinLnBrk="0" hangingPunct="1">
        <a:spcBef>
          <a:spcPct val="20000"/>
        </a:spcBef>
        <a:buClr>
          <a:srgbClr val="AA272C"/>
        </a:buClr>
        <a:buSzPct val="100000"/>
        <a:buFont typeface="Wingdings" panose="05000000000000000000" pitchFamily="2" charset="2"/>
        <a:buNone/>
        <a:defRPr sz="1300" kern="1200">
          <a:solidFill>
            <a:schemeClr val="tx1"/>
          </a:solidFill>
          <a:latin typeface="Arial" panose="020B0604020202020204" pitchFamily="34" charset="0"/>
          <a:ea typeface="+mn-ea"/>
          <a:cs typeface="Arial" panose="020B0604020202020204" pitchFamily="34" charset="0"/>
        </a:defRPr>
      </a:lvl2pPr>
      <a:lvl3pPr marL="687388" indent="-228600" algn="l" defTabSz="914400" rtl="0" eaLnBrk="1" latinLnBrk="0" hangingPunct="1">
        <a:spcBef>
          <a:spcPct val="20000"/>
        </a:spcBef>
        <a:buFont typeface="Wingdings" panose="05000000000000000000" pitchFamily="2" charset="2"/>
        <a:buChar char="§"/>
        <a:defRPr sz="1300" kern="1200">
          <a:solidFill>
            <a:schemeClr val="tx1"/>
          </a:solidFill>
          <a:latin typeface="Arial" panose="020B0604020202020204" pitchFamily="34" charset="0"/>
          <a:ea typeface="+mn-ea"/>
          <a:cs typeface="Arial" panose="020B0604020202020204" pitchFamily="34" charset="0"/>
        </a:defRPr>
      </a:lvl3pPr>
      <a:lvl4pPr marL="1005840" indent="-228600" algn="l" defTabSz="914400" rtl="0" eaLnBrk="1" latinLnBrk="0" hangingPunct="1">
        <a:spcBef>
          <a:spcPct val="20000"/>
        </a:spcBef>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4pPr>
      <a:lvl5pPr marL="1280160" indent="-228600" algn="l" defTabSz="914400" rtl="0" eaLnBrk="1" latinLnBrk="0" hangingPunct="1">
        <a:spcBef>
          <a:spcPct val="20000"/>
        </a:spcBef>
        <a:buFont typeface="Arial" pitchFamily="34" charset="0"/>
        <a:buChar char="»"/>
        <a:defRPr sz="13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p15:clr>
            <a:srgbClr val="F26B43"/>
          </p15:clr>
        </p15:guide>
        <p15:guide id="1"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31.png"/><Relationship Id="rId18" Type="http://schemas.openxmlformats.org/officeDocument/2006/relationships/image" Target="../media/image47.png"/><Relationship Id="rId3" Type="http://schemas.openxmlformats.org/officeDocument/2006/relationships/image" Target="../media/image37.svg"/><Relationship Id="rId7" Type="http://schemas.openxmlformats.org/officeDocument/2006/relationships/image" Target="../media/image41.png"/><Relationship Id="rId12" Type="http://schemas.openxmlformats.org/officeDocument/2006/relationships/image" Target="../media/image44.png"/><Relationship Id="rId17" Type="http://schemas.openxmlformats.org/officeDocument/2006/relationships/image" Target="../media/image33.png"/><Relationship Id="rId2" Type="http://schemas.openxmlformats.org/officeDocument/2006/relationships/image" Target="../media/image36.png"/><Relationship Id="rId16" Type="http://schemas.openxmlformats.org/officeDocument/2006/relationships/image" Target="../media/image46.svg"/><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43.png"/><Relationship Id="rId5" Type="http://schemas.openxmlformats.org/officeDocument/2006/relationships/image" Target="../media/image39.png"/><Relationship Id="rId15" Type="http://schemas.openxmlformats.org/officeDocument/2006/relationships/image" Target="../media/image45.png"/><Relationship Id="rId10" Type="http://schemas.openxmlformats.org/officeDocument/2006/relationships/image" Target="../media/image29.png"/><Relationship Id="rId4" Type="http://schemas.openxmlformats.org/officeDocument/2006/relationships/image" Target="../media/image38.png"/><Relationship Id="rId9" Type="http://schemas.openxmlformats.org/officeDocument/2006/relationships/image" Target="../media/image30.png"/><Relationship Id="rId1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 Id="rId9"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image" Target="../media/image12.sv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image" Target="../media/image11.png"/><Relationship Id="rId16" Type="http://schemas.openxmlformats.org/officeDocument/2006/relationships/image" Target="../media/image25.svg"/><Relationship Id="rId1" Type="http://schemas.openxmlformats.org/officeDocument/2006/relationships/slideLayout" Target="../slideLayouts/slideLayout3.xml"/><Relationship Id="rId6" Type="http://schemas.openxmlformats.org/officeDocument/2006/relationships/image" Target="../media/image15.emf"/><Relationship Id="rId11" Type="http://schemas.openxmlformats.org/officeDocument/2006/relationships/image" Target="../media/image20.png"/><Relationship Id="rId5" Type="http://schemas.openxmlformats.org/officeDocument/2006/relationships/image" Target="../media/image14.sv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svg"/></Relationships>
</file>

<file path=ppt/slides/_rels/slide3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EE7CC-37C1-92D1-3B38-DDA9BC746717}"/>
              </a:ext>
            </a:extLst>
          </p:cNvPr>
          <p:cNvSpPr>
            <a:spLocks noGrp="1"/>
          </p:cNvSpPr>
          <p:nvPr>
            <p:ph type="ctrTitle"/>
          </p:nvPr>
        </p:nvSpPr>
        <p:spPr>
          <a:xfrm>
            <a:off x="929700" y="2043940"/>
            <a:ext cx="10663586" cy="1385060"/>
          </a:xfrm>
        </p:spPr>
        <p:txBody>
          <a:bodyPr/>
          <a:lstStyle/>
          <a:p>
            <a:r>
              <a:rPr lang="en-GB"/>
              <a:t>How can artificial intelligence help children communicate?</a:t>
            </a:r>
          </a:p>
        </p:txBody>
      </p:sp>
      <p:sp>
        <p:nvSpPr>
          <p:cNvPr id="4" name="Text Placeholder 3">
            <a:extLst>
              <a:ext uri="{FF2B5EF4-FFF2-40B4-BE49-F238E27FC236}">
                <a16:creationId xmlns:a16="http://schemas.microsoft.com/office/drawing/2014/main" id="{9603E943-3B78-5526-8F00-06D9010D76C8}"/>
              </a:ext>
            </a:extLst>
          </p:cNvPr>
          <p:cNvSpPr>
            <a:spLocks noGrp="1"/>
          </p:cNvSpPr>
          <p:nvPr>
            <p:ph type="body" sz="quarter" idx="11"/>
          </p:nvPr>
        </p:nvSpPr>
        <p:spPr>
          <a:xfrm>
            <a:off x="938440" y="4062558"/>
            <a:ext cx="10654846" cy="1240962"/>
          </a:xfrm>
        </p:spPr>
        <p:txBody>
          <a:bodyPr/>
          <a:lstStyle/>
          <a:p>
            <a:r>
              <a:rPr lang="en-GB" sz="2000"/>
              <a:t>Carol Miller, PhD, Communication Sciences and Disorders</a:t>
            </a:r>
          </a:p>
          <a:p>
            <a:r>
              <a:rPr lang="en-GB" sz="2000" err="1"/>
              <a:t>Suhas</a:t>
            </a:r>
            <a:r>
              <a:rPr lang="en-GB" sz="2000"/>
              <a:t> </a:t>
            </a:r>
            <a:r>
              <a:rPr lang="en-GB" sz="2000" err="1"/>
              <a:t>Bettapalli</a:t>
            </a:r>
            <a:r>
              <a:rPr lang="en-GB" sz="2000"/>
              <a:t> Nagaraj, doctoral student, Information Sciences &amp; Technology</a:t>
            </a:r>
          </a:p>
          <a:p>
            <a:r>
              <a:rPr lang="en-GB" sz="2000"/>
              <a:t>Jason Lucas, doctoral student, Information Sciences &amp; Technology</a:t>
            </a:r>
          </a:p>
          <a:p>
            <a:endParaRPr lang="en-US"/>
          </a:p>
        </p:txBody>
      </p:sp>
    </p:spTree>
    <p:extLst>
      <p:ext uri="{BB962C8B-B14F-4D97-AF65-F5344CB8AC3E}">
        <p14:creationId xmlns:p14="http://schemas.microsoft.com/office/powerpoint/2010/main" val="2757880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559E13-2BB4-E006-267B-0B0EC8EDBCB8}"/>
              </a:ext>
            </a:extLst>
          </p:cNvPr>
          <p:cNvSpPr>
            <a:spLocks noGrp="1"/>
          </p:cNvSpPr>
          <p:nvPr>
            <p:ph type="title"/>
          </p:nvPr>
        </p:nvSpPr>
        <p:spPr/>
        <p:txBody>
          <a:bodyPr/>
          <a:lstStyle/>
          <a:p>
            <a:r>
              <a:rPr lang="en-US"/>
              <a:t>Challenge: providing quality S&amp;L services</a:t>
            </a:r>
          </a:p>
        </p:txBody>
      </p:sp>
      <p:pic>
        <p:nvPicPr>
          <p:cNvPr id="2" name="Picture 1" descr="A teacher teaching a class&#10;&#10;Description automatically generated with low confidence">
            <a:extLst>
              <a:ext uri="{FF2B5EF4-FFF2-40B4-BE49-F238E27FC236}">
                <a16:creationId xmlns:a16="http://schemas.microsoft.com/office/drawing/2014/main" id="{A11B4AB6-28F8-0601-F3DE-13A0A6BFC2FD}"/>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l="198" t="26610" r="19900" b="8898"/>
          <a:stretch/>
        </p:blipFill>
        <p:spPr>
          <a:xfrm>
            <a:off x="0" y="1283441"/>
            <a:ext cx="12195544" cy="5110415"/>
          </a:xfrm>
          <a:prstGeom prst="rect">
            <a:avLst/>
          </a:prstGeom>
        </p:spPr>
      </p:pic>
      <p:sp>
        <p:nvSpPr>
          <p:cNvPr id="3" name="Rectangle 2">
            <a:extLst>
              <a:ext uri="{FF2B5EF4-FFF2-40B4-BE49-F238E27FC236}">
                <a16:creationId xmlns:a16="http://schemas.microsoft.com/office/drawing/2014/main" id="{D9C8261F-8420-4F86-39F5-911D2DA915DB}"/>
              </a:ext>
            </a:extLst>
          </p:cNvPr>
          <p:cNvSpPr/>
          <p:nvPr/>
        </p:nvSpPr>
        <p:spPr>
          <a:xfrm>
            <a:off x="0" y="1283441"/>
            <a:ext cx="12192000" cy="5110415"/>
          </a:xfrm>
          <a:prstGeom prst="rect">
            <a:avLst/>
          </a:prstGeom>
          <a:solidFill>
            <a:srgbClr val="26A7CF">
              <a:alpha val="59388"/>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 name="Group 5">
            <a:extLst>
              <a:ext uri="{FF2B5EF4-FFF2-40B4-BE49-F238E27FC236}">
                <a16:creationId xmlns:a16="http://schemas.microsoft.com/office/drawing/2014/main" id="{48712886-DEAE-0205-A118-B937F0818C78}"/>
              </a:ext>
            </a:extLst>
          </p:cNvPr>
          <p:cNvGrpSpPr/>
          <p:nvPr/>
        </p:nvGrpSpPr>
        <p:grpSpPr>
          <a:xfrm>
            <a:off x="4038600" y="3886200"/>
            <a:ext cx="2729528" cy="1351238"/>
            <a:chOff x="851872" y="2915960"/>
            <a:chExt cx="2729528" cy="1351238"/>
          </a:xfrm>
          <a:solidFill>
            <a:srgbClr val="4BACC6">
              <a:lumMod val="50000"/>
            </a:srgbClr>
          </a:solidFill>
        </p:grpSpPr>
        <p:sp>
          <p:nvSpPr>
            <p:cNvPr id="7" name="TextBox 6">
              <a:extLst>
                <a:ext uri="{FF2B5EF4-FFF2-40B4-BE49-F238E27FC236}">
                  <a16:creationId xmlns:a16="http://schemas.microsoft.com/office/drawing/2014/main" id="{945C547D-5380-37A0-850C-1991B38E7A60}"/>
                </a:ext>
              </a:extLst>
            </p:cNvPr>
            <p:cNvSpPr txBox="1"/>
            <p:nvPr/>
          </p:nvSpPr>
          <p:spPr>
            <a:xfrm>
              <a:off x="851872" y="3928644"/>
              <a:ext cx="2729528" cy="338554"/>
            </a:xfrm>
            <a:prstGeom prst="rect">
              <a:avLst/>
            </a:prstGeom>
            <a:grp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Arial Narrow" panose="020B0606020202030204" pitchFamily="34" charset="0"/>
                </a:rPr>
                <a:t>*Bureau of Labor Statistics, 2021 </a:t>
              </a:r>
            </a:p>
          </p:txBody>
        </p:sp>
        <p:sp>
          <p:nvSpPr>
            <p:cNvPr id="8" name="TextBox 7">
              <a:extLst>
                <a:ext uri="{FF2B5EF4-FFF2-40B4-BE49-F238E27FC236}">
                  <a16:creationId xmlns:a16="http://schemas.microsoft.com/office/drawing/2014/main" id="{C4FF99DE-726F-61C1-B36F-FECEC34525DD}"/>
                </a:ext>
              </a:extLst>
            </p:cNvPr>
            <p:cNvSpPr txBox="1"/>
            <p:nvPr/>
          </p:nvSpPr>
          <p:spPr>
            <a:xfrm>
              <a:off x="851872" y="2915960"/>
              <a:ext cx="2729528" cy="1046440"/>
            </a:xfrm>
            <a:prstGeom prst="rect">
              <a:avLst/>
            </a:prstGeom>
            <a:grp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Arial Black" panose="020B0A04020102020204" pitchFamily="34" charset="0"/>
                  <a:cs typeface="Arial" panose="020B0604020202020204" pitchFamily="34" charset="0"/>
                </a:rPr>
                <a:t>60,900</a:t>
              </a:r>
              <a:r>
                <a:rPr kumimoji="0" lang="en-US" sz="2000" b="0" i="0" u="none" strike="noStrike" kern="0" cap="none" spc="0" normalizeH="0" baseline="92000" noProof="0">
                  <a:ln>
                    <a:noFill/>
                  </a:ln>
                  <a:solidFill>
                    <a:prstClr val="white"/>
                  </a:solidFill>
                  <a:effectLst>
                    <a:outerShdw blurRad="38100" dist="38100" dir="2700000" algn="tl">
                      <a:srgbClr val="000000">
                        <a:alpha val="43137"/>
                      </a:srgbClr>
                    </a:outerShdw>
                  </a:effectLst>
                  <a:uLnTx/>
                  <a:uFillTx/>
                  <a:latin typeface="Arial Black" panose="020B0A04020102020204" pitchFamily="34" charset="0"/>
                  <a:cs typeface="Arial" panose="020B0604020202020204" pitchFamily="34" charset="0"/>
                </a:rPr>
                <a:t>*</a:t>
              </a:r>
              <a:br>
                <a:rPr kumimoji="0" lang="en-US" sz="1800" b="0" i="0" u="none" strike="noStrike" kern="0" cap="none" spc="0" normalizeH="0" baseline="0" noProof="0">
                  <a:ln>
                    <a:noFill/>
                  </a:ln>
                  <a:solidFill>
                    <a:prstClr val="white"/>
                  </a:solidFill>
                  <a:effectLst/>
                  <a:uLnTx/>
                  <a:uFillTx/>
                  <a:latin typeface="Arial Black" panose="020B0A04020102020204" pitchFamily="34" charset="0"/>
                  <a:cs typeface="Arial" panose="020B0604020202020204" pitchFamily="34" charset="0"/>
                </a:rPr>
              </a:br>
              <a:r>
                <a:rPr kumimoji="0" lang="en-US" sz="1800" b="0" i="0" u="none" strike="noStrike" kern="0" cap="none" spc="0" normalizeH="0" baseline="0" noProof="0">
                  <a:ln>
                    <a:noFill/>
                  </a:ln>
                  <a:solidFill>
                    <a:prstClr val="white"/>
                  </a:solidFill>
                  <a:effectLst/>
                  <a:uLnTx/>
                  <a:uFillTx/>
                  <a:latin typeface="Arial Black" panose="020B0A04020102020204" pitchFamily="34" charset="0"/>
                  <a:cs typeface="Arial" panose="020B0604020202020204" pitchFamily="34" charset="0"/>
                </a:rPr>
                <a:t>SLPs at US Schools</a:t>
              </a:r>
            </a:p>
          </p:txBody>
        </p:sp>
      </p:grpSp>
      <p:grpSp>
        <p:nvGrpSpPr>
          <p:cNvPr id="9" name="Group 8">
            <a:extLst>
              <a:ext uri="{FF2B5EF4-FFF2-40B4-BE49-F238E27FC236}">
                <a16:creationId xmlns:a16="http://schemas.microsoft.com/office/drawing/2014/main" id="{85DFF132-2AD9-412A-AAF6-5F5120E92444}"/>
              </a:ext>
            </a:extLst>
          </p:cNvPr>
          <p:cNvGrpSpPr/>
          <p:nvPr/>
        </p:nvGrpSpPr>
        <p:grpSpPr>
          <a:xfrm>
            <a:off x="882683" y="3880074"/>
            <a:ext cx="2729528" cy="1351238"/>
            <a:chOff x="6660423" y="3746123"/>
            <a:chExt cx="2729528" cy="1351238"/>
          </a:xfrm>
          <a:solidFill>
            <a:srgbClr val="4BACC6">
              <a:lumMod val="50000"/>
            </a:srgbClr>
          </a:solidFill>
        </p:grpSpPr>
        <p:sp>
          <p:nvSpPr>
            <p:cNvPr id="10" name="TextBox 9">
              <a:extLst>
                <a:ext uri="{FF2B5EF4-FFF2-40B4-BE49-F238E27FC236}">
                  <a16:creationId xmlns:a16="http://schemas.microsoft.com/office/drawing/2014/main" id="{E28C8856-9620-17C8-49DF-9F3FAFB869BB}"/>
                </a:ext>
              </a:extLst>
            </p:cNvPr>
            <p:cNvSpPr txBox="1"/>
            <p:nvPr/>
          </p:nvSpPr>
          <p:spPr>
            <a:xfrm>
              <a:off x="6660423" y="4758807"/>
              <a:ext cx="2729528" cy="338554"/>
            </a:xfrm>
            <a:prstGeom prst="rect">
              <a:avLst/>
            </a:prstGeom>
            <a:grp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Arial Narrow" panose="020B0606020202030204" pitchFamily="34" charset="0"/>
                </a:rPr>
                <a:t>*Department of Education, 2021 </a:t>
              </a:r>
            </a:p>
          </p:txBody>
        </p:sp>
        <p:sp>
          <p:nvSpPr>
            <p:cNvPr id="11" name="TextBox 10">
              <a:extLst>
                <a:ext uri="{FF2B5EF4-FFF2-40B4-BE49-F238E27FC236}">
                  <a16:creationId xmlns:a16="http://schemas.microsoft.com/office/drawing/2014/main" id="{711E1186-268D-8AB8-057C-CB0307BC1321}"/>
                </a:ext>
              </a:extLst>
            </p:cNvPr>
            <p:cNvSpPr txBox="1"/>
            <p:nvPr/>
          </p:nvSpPr>
          <p:spPr>
            <a:xfrm>
              <a:off x="6660423" y="3746123"/>
              <a:ext cx="2729528" cy="1046440"/>
            </a:xfrm>
            <a:prstGeom prst="rect">
              <a:avLst/>
            </a:prstGeom>
            <a:grp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Arial Black" panose="020B0A04020102020204" pitchFamily="34" charset="0"/>
                  <a:cs typeface="Arial" panose="020B0604020202020204" pitchFamily="34" charset="0"/>
                </a:rPr>
                <a:t>3.4M</a:t>
              </a:r>
              <a:r>
                <a:rPr kumimoji="0" lang="en-US" sz="2000" b="0" i="0" u="none" strike="noStrike" kern="0" cap="none" spc="0" normalizeH="0" baseline="92000" noProof="0">
                  <a:ln>
                    <a:noFill/>
                  </a:ln>
                  <a:solidFill>
                    <a:prstClr val="white"/>
                  </a:solidFill>
                  <a:effectLst>
                    <a:outerShdw blurRad="38100" dist="38100" dir="2700000" algn="tl">
                      <a:srgbClr val="000000">
                        <a:alpha val="43137"/>
                      </a:srgbClr>
                    </a:outerShdw>
                  </a:effectLst>
                  <a:uLnTx/>
                  <a:uFillTx/>
                  <a:latin typeface="Arial Black" panose="020B0A04020102020204" pitchFamily="34" charset="0"/>
                  <a:cs typeface="Arial" panose="020B0604020202020204" pitchFamily="34" charset="0"/>
                </a:rPr>
                <a:t>*</a:t>
              </a:r>
              <a:br>
                <a:rPr kumimoji="0" lang="en-US" sz="1800" b="0" i="0" u="none" strike="noStrike" kern="0" cap="none" spc="0" normalizeH="0" baseline="0" noProof="0">
                  <a:ln>
                    <a:noFill/>
                  </a:ln>
                  <a:solidFill>
                    <a:prstClr val="white"/>
                  </a:solidFill>
                  <a:effectLst/>
                  <a:uLnTx/>
                  <a:uFillTx/>
                  <a:latin typeface="Arial Black" panose="020B0A04020102020204" pitchFamily="34" charset="0"/>
                  <a:cs typeface="Arial" panose="020B0604020202020204" pitchFamily="34" charset="0"/>
                </a:rPr>
              </a:br>
              <a:r>
                <a:rPr kumimoji="0" lang="en-US" sz="1800" b="0" i="0" u="none" strike="noStrike" kern="0" cap="none" spc="0" normalizeH="0" baseline="0" noProof="0">
                  <a:ln>
                    <a:noFill/>
                  </a:ln>
                  <a:solidFill>
                    <a:prstClr val="white"/>
                  </a:solidFill>
                  <a:effectLst/>
                  <a:uLnTx/>
                  <a:uFillTx/>
                  <a:latin typeface="Arial Black" panose="020B0A04020102020204" pitchFamily="34" charset="0"/>
                  <a:cs typeface="Arial" panose="020B0604020202020204" pitchFamily="34" charset="0"/>
                </a:rPr>
                <a:t>Need S&amp;L services</a:t>
              </a:r>
            </a:p>
          </p:txBody>
        </p:sp>
      </p:grpSp>
      <p:sp>
        <p:nvSpPr>
          <p:cNvPr id="12" name="TextBox 11">
            <a:extLst>
              <a:ext uri="{FF2B5EF4-FFF2-40B4-BE49-F238E27FC236}">
                <a16:creationId xmlns:a16="http://schemas.microsoft.com/office/drawing/2014/main" id="{170AABF2-1634-BC9F-642C-E11CF8299633}"/>
              </a:ext>
            </a:extLst>
          </p:cNvPr>
          <p:cNvSpPr txBox="1"/>
          <p:nvPr/>
        </p:nvSpPr>
        <p:spPr>
          <a:xfrm>
            <a:off x="914400" y="2068778"/>
            <a:ext cx="10896600" cy="1477328"/>
          </a:xfrm>
          <a:prstGeom prst="rect">
            <a:avLst/>
          </a:prstGeom>
          <a:noFill/>
        </p:spPr>
        <p:txBody>
          <a:bodyPr wrap="square" rtlCol="0">
            <a:spAutoFit/>
          </a:bodyPr>
          <a:lstStyle/>
          <a:p>
            <a:r>
              <a:rPr lang="en-US" sz="2800">
                <a:solidFill>
                  <a:prstClr val="white"/>
                </a:solidFill>
                <a:effectLst>
                  <a:outerShdw blurRad="38100" dist="38100" dir="2700000" algn="tl">
                    <a:srgbClr val="000000">
                      <a:alpha val="43137"/>
                    </a:srgbClr>
                  </a:outerShdw>
                </a:effectLst>
                <a:cs typeface="Arial" panose="020B0604020202020204" pitchFamily="34" charset="0"/>
              </a:rPr>
              <a:t>Children with</a:t>
            </a:r>
            <a:r>
              <a:rPr lang="en-US" sz="3600">
                <a:solidFill>
                  <a:prstClr val="white"/>
                </a:solidFill>
                <a:effectLst>
                  <a:outerShdw blurRad="38100" dist="38100" dir="2700000" algn="tl">
                    <a:srgbClr val="000000">
                      <a:alpha val="43137"/>
                    </a:srgbClr>
                  </a:outerShdw>
                </a:effectLst>
                <a:cs typeface="Arial" panose="020B0604020202020204" pitchFamily="34" charset="0"/>
              </a:rPr>
              <a:t> </a:t>
            </a:r>
            <a:r>
              <a:rPr lang="en-US" sz="3600" b="1">
                <a:solidFill>
                  <a:prstClr val="white"/>
                </a:solidFill>
                <a:effectLst>
                  <a:outerShdw blurRad="38100" dist="38100" dir="2700000" algn="tl">
                    <a:srgbClr val="000000">
                      <a:alpha val="43137"/>
                    </a:srgbClr>
                  </a:outerShdw>
                </a:effectLst>
                <a:cs typeface="Arial" panose="020B0604020202020204" pitchFamily="34" charset="0"/>
              </a:rPr>
              <a:t>speech</a:t>
            </a:r>
            <a:r>
              <a:rPr lang="en-US" sz="3600">
                <a:solidFill>
                  <a:prstClr val="white"/>
                </a:solidFill>
                <a:effectLst>
                  <a:outerShdw blurRad="38100" dist="38100" dir="2700000" algn="tl">
                    <a:srgbClr val="000000">
                      <a:alpha val="43137"/>
                    </a:srgbClr>
                  </a:outerShdw>
                </a:effectLst>
                <a:cs typeface="Arial" panose="020B0604020202020204" pitchFamily="34" charset="0"/>
              </a:rPr>
              <a:t> and</a:t>
            </a:r>
            <a:r>
              <a:rPr lang="en-US" sz="3600" b="1">
                <a:solidFill>
                  <a:prstClr val="white"/>
                </a:solidFill>
                <a:effectLst>
                  <a:outerShdw blurRad="38100" dist="38100" dir="2700000" algn="tl">
                    <a:srgbClr val="000000">
                      <a:alpha val="43137"/>
                    </a:srgbClr>
                  </a:outerShdw>
                </a:effectLst>
                <a:cs typeface="Arial" panose="020B0604020202020204" pitchFamily="34" charset="0"/>
              </a:rPr>
              <a:t> language disorders</a:t>
            </a:r>
            <a:r>
              <a:rPr lang="en-US" sz="3600">
                <a:solidFill>
                  <a:prstClr val="white"/>
                </a:solidFill>
                <a:effectLst>
                  <a:outerShdw blurRad="38100" dist="38100" dir="2700000" algn="tl">
                    <a:srgbClr val="000000">
                      <a:alpha val="43137"/>
                    </a:srgbClr>
                  </a:outerShdw>
                </a:effectLst>
                <a:cs typeface="Arial" panose="020B0604020202020204" pitchFamily="34" charset="0"/>
              </a:rPr>
              <a:t> </a:t>
            </a:r>
            <a:r>
              <a:rPr lang="en-US" sz="2800">
                <a:solidFill>
                  <a:prstClr val="white"/>
                </a:solidFill>
                <a:effectLst>
                  <a:outerShdw blurRad="38100" dist="38100" dir="2700000" algn="tl">
                    <a:srgbClr val="000000">
                      <a:alpha val="43137"/>
                    </a:srgbClr>
                  </a:outerShdw>
                </a:effectLst>
                <a:cs typeface="Arial" panose="020B0604020202020204" pitchFamily="34" charset="0"/>
              </a:rPr>
              <a:t>represent</a:t>
            </a:r>
            <a:br>
              <a:rPr lang="en-US" sz="2800">
                <a:solidFill>
                  <a:prstClr val="white"/>
                </a:solidFill>
                <a:effectLst>
                  <a:outerShdw blurRad="38100" dist="38100" dir="2700000" algn="tl">
                    <a:srgbClr val="000000">
                      <a:alpha val="43137"/>
                    </a:srgbClr>
                  </a:outerShdw>
                </a:effectLst>
                <a:cs typeface="Arial" panose="020B0604020202020204" pitchFamily="34" charset="0"/>
              </a:rPr>
            </a:br>
            <a:r>
              <a:rPr lang="en-US" sz="2800">
                <a:solidFill>
                  <a:prstClr val="white"/>
                </a:solidFill>
                <a:effectLst>
                  <a:outerShdw blurRad="38100" dist="38100" dir="2700000" algn="tl">
                    <a:srgbClr val="000000">
                      <a:alpha val="43137"/>
                    </a:srgbClr>
                  </a:outerShdw>
                </a:effectLst>
                <a:cs typeface="Arial" panose="020B0604020202020204" pitchFamily="34" charset="0"/>
              </a:rPr>
              <a:t>the </a:t>
            </a:r>
            <a:r>
              <a:rPr lang="en-US" sz="3600" b="1">
                <a:solidFill>
                  <a:srgbClr val="FFC000"/>
                </a:solidFill>
                <a:effectLst>
                  <a:outerShdw blurRad="38100" dist="38100" dir="2700000" algn="tl">
                    <a:srgbClr val="000000">
                      <a:alpha val="43137"/>
                    </a:srgbClr>
                  </a:outerShdw>
                </a:effectLst>
                <a:cs typeface="Arial" panose="020B0604020202020204" pitchFamily="34" charset="0"/>
              </a:rPr>
              <a:t>largest intervention caseload</a:t>
            </a:r>
            <a:r>
              <a:rPr lang="en-US" baseline="90000">
                <a:solidFill>
                  <a:srgbClr val="FFC000"/>
                </a:solidFill>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1</a:t>
            </a:r>
            <a:r>
              <a:rPr lang="en-US" sz="3600" b="1">
                <a:solidFill>
                  <a:prstClr val="white"/>
                </a:solidFill>
                <a:effectLst>
                  <a:outerShdw blurRad="38100" dist="38100" dir="2700000" algn="tl">
                    <a:srgbClr val="000000">
                      <a:alpha val="43137"/>
                    </a:srgbClr>
                  </a:outerShdw>
                </a:effectLst>
                <a:cs typeface="Arial" panose="020B0604020202020204" pitchFamily="34" charset="0"/>
              </a:rPr>
              <a:t>.</a:t>
            </a:r>
            <a:endParaRPr lang="en-US">
              <a:solidFill>
                <a:prstClr val="white"/>
              </a:solidFill>
              <a:cs typeface="Arial" panose="020B0604020202020204" pitchFamily="34" charset="0"/>
            </a:endParaRPr>
          </a:p>
          <a:p>
            <a:endParaRPr lang="en-US">
              <a:solidFill>
                <a:prstClr val="black"/>
              </a:solidFill>
              <a:latin typeface="Calibri"/>
            </a:endParaRPr>
          </a:p>
        </p:txBody>
      </p:sp>
      <p:sp>
        <p:nvSpPr>
          <p:cNvPr id="13" name="TextBox 12">
            <a:extLst>
              <a:ext uri="{FF2B5EF4-FFF2-40B4-BE49-F238E27FC236}">
                <a16:creationId xmlns:a16="http://schemas.microsoft.com/office/drawing/2014/main" id="{75C2DD7D-7311-A38D-9560-81B933585989}"/>
              </a:ext>
            </a:extLst>
          </p:cNvPr>
          <p:cNvSpPr txBox="1"/>
          <p:nvPr/>
        </p:nvSpPr>
        <p:spPr>
          <a:xfrm>
            <a:off x="7538981" y="3784762"/>
            <a:ext cx="4200284" cy="1446550"/>
          </a:xfrm>
          <a:prstGeom prst="rect">
            <a:avLst/>
          </a:prstGeom>
          <a:solidFill>
            <a:srgbClr val="4BACC6">
              <a:lumMod val="5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Arial Black" panose="020B0A04020102020204" pitchFamily="34" charset="0"/>
                <a:cs typeface="Arial" panose="020B0604020202020204" pitchFamily="34" charset="0"/>
              </a:rPr>
              <a:t>CHALLENGE</a:t>
            </a:r>
            <a:br>
              <a:rPr kumimoji="0" lang="en-US" sz="1800" b="0" i="0" u="none" strike="noStrike" kern="0" cap="none" spc="0" normalizeH="0" baseline="0" noProof="0">
                <a:ln>
                  <a:noFill/>
                </a:ln>
                <a:solidFill>
                  <a:prstClr val="white"/>
                </a:solidFill>
                <a:effectLst/>
                <a:uLnTx/>
                <a:uFillTx/>
                <a:latin typeface="Arial Black" panose="020B0A04020102020204" pitchFamily="34" charset="0"/>
                <a:cs typeface="Arial" panose="020B0604020202020204" pitchFamily="34" charset="0"/>
              </a:rPr>
            </a:br>
            <a:r>
              <a:rPr kumimoji="0" lang="en-US" sz="1600" b="0" i="0" u="none" strike="noStrike" kern="0" cap="none" spc="0" normalizeH="0" baseline="0" noProof="0">
                <a:ln>
                  <a:noFill/>
                </a:ln>
                <a:solidFill>
                  <a:prstClr val="white"/>
                </a:solidFill>
                <a:effectLst/>
                <a:uLnTx/>
                <a:uFillTx/>
                <a:latin typeface="Arial Black" panose="020B0A04020102020204" pitchFamily="34" charset="0"/>
                <a:cs typeface="Arial" panose="020B0604020202020204" pitchFamily="34" charset="0"/>
              </a:rPr>
              <a:t>Which “evidence-based practice” should be used; and with what</a:t>
            </a:r>
            <a:br>
              <a:rPr kumimoji="0" lang="en-US" sz="1600" b="0" i="0" u="none" strike="noStrike" kern="0" cap="none" spc="0" normalizeH="0" baseline="0" noProof="0">
                <a:ln>
                  <a:noFill/>
                </a:ln>
                <a:solidFill>
                  <a:prstClr val="white"/>
                </a:solidFill>
                <a:effectLst/>
                <a:uLnTx/>
                <a:uFillTx/>
                <a:latin typeface="Arial Black" panose="020B0A04020102020204" pitchFamily="34" charset="0"/>
                <a:cs typeface="Arial" panose="020B0604020202020204" pitchFamily="34" charset="0"/>
              </a:rPr>
            </a:br>
            <a:r>
              <a:rPr kumimoji="0" lang="en-US" sz="1600" b="0" i="0" u="none" strike="noStrike" kern="0" cap="none" spc="0" normalizeH="0" baseline="0" noProof="0">
                <a:ln>
                  <a:noFill/>
                </a:ln>
                <a:solidFill>
                  <a:prstClr val="white"/>
                </a:solidFill>
                <a:effectLst/>
                <a:uLnTx/>
                <a:uFillTx/>
                <a:latin typeface="Arial Black" panose="020B0A04020102020204" pitchFamily="34" charset="0"/>
                <a:cs typeface="Arial" panose="020B0604020202020204" pitchFamily="34" charset="0"/>
              </a:rPr>
              <a:t>timing, intensity, duration?</a:t>
            </a:r>
          </a:p>
        </p:txBody>
      </p:sp>
      <p:sp>
        <p:nvSpPr>
          <p:cNvPr id="14" name="TextBox 13">
            <a:extLst>
              <a:ext uri="{FF2B5EF4-FFF2-40B4-BE49-F238E27FC236}">
                <a16:creationId xmlns:a16="http://schemas.microsoft.com/office/drawing/2014/main" id="{6A0F7F5A-B309-9FF7-5B9A-A7359C18D079}"/>
              </a:ext>
            </a:extLst>
          </p:cNvPr>
          <p:cNvSpPr txBox="1"/>
          <p:nvPr/>
        </p:nvSpPr>
        <p:spPr>
          <a:xfrm>
            <a:off x="7848600" y="6019800"/>
            <a:ext cx="3581400" cy="338554"/>
          </a:xfrm>
          <a:prstGeom prst="rect">
            <a:avLst/>
          </a:prstGeom>
          <a:noFill/>
        </p:spPr>
        <p:txBody>
          <a:bodyPr wrap="square" rtlCol="0">
            <a:spAutoFit/>
          </a:bodyPr>
          <a:lstStyle/>
          <a:p>
            <a:r>
              <a:rPr lang="en-US" sz="1600" baseline="90000">
                <a:solidFill>
                  <a:srgbClr val="FFC000"/>
                </a:solidFill>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1</a:t>
            </a:r>
            <a:r>
              <a:rPr lang="en-US" sz="1600">
                <a:solidFill>
                  <a:prstClr val="white"/>
                </a:solidFill>
                <a:latin typeface="Arial Narrow" panose="020B0606020202030204" pitchFamily="34" charset="0"/>
              </a:rPr>
              <a:t>ASHA Schools Survey, 2020</a:t>
            </a:r>
            <a:endParaRPr lang="en-US" sz="1600">
              <a:solidFill>
                <a:prstClr val="black"/>
              </a:solidFill>
              <a:latin typeface="Calibri"/>
            </a:endParaRPr>
          </a:p>
        </p:txBody>
      </p:sp>
      <p:sp>
        <p:nvSpPr>
          <p:cNvPr id="15" name="Arrow: Chevron 5">
            <a:extLst>
              <a:ext uri="{FF2B5EF4-FFF2-40B4-BE49-F238E27FC236}">
                <a16:creationId xmlns:a16="http://schemas.microsoft.com/office/drawing/2014/main" id="{384D2BED-2039-F6B6-A362-56B2C198156C}"/>
              </a:ext>
            </a:extLst>
          </p:cNvPr>
          <p:cNvSpPr/>
          <p:nvPr/>
        </p:nvSpPr>
        <p:spPr>
          <a:xfrm>
            <a:off x="6831743" y="3352800"/>
            <a:ext cx="819068" cy="2055190"/>
          </a:xfrm>
          <a:prstGeom prst="chevron">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2516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638F94-18FE-FB49-4697-57FF13C299EA}"/>
              </a:ext>
            </a:extLst>
          </p:cNvPr>
          <p:cNvSpPr>
            <a:spLocks noGrp="1"/>
          </p:cNvSpPr>
          <p:nvPr>
            <p:ph type="title"/>
          </p:nvPr>
        </p:nvSpPr>
        <p:spPr/>
        <p:txBody>
          <a:bodyPr/>
          <a:lstStyle/>
          <a:p>
            <a:r>
              <a:rPr lang="en-US"/>
              <a:t>Existing Practices</a:t>
            </a:r>
          </a:p>
        </p:txBody>
      </p:sp>
      <p:pic>
        <p:nvPicPr>
          <p:cNvPr id="4" name="Picture 3" descr="Graphical user interface&#10;&#10;Description automatically generated">
            <a:extLst>
              <a:ext uri="{FF2B5EF4-FFF2-40B4-BE49-F238E27FC236}">
                <a16:creationId xmlns:a16="http://schemas.microsoft.com/office/drawing/2014/main" id="{73DA43FB-DB04-04CA-D793-6B97DAC97C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294" r="62627"/>
          <a:stretch/>
        </p:blipFill>
        <p:spPr>
          <a:xfrm>
            <a:off x="3163175" y="1399162"/>
            <a:ext cx="1219719" cy="3110307"/>
          </a:xfrm>
          <a:prstGeom prst="rect">
            <a:avLst/>
          </a:prstGeom>
        </p:spPr>
      </p:pic>
      <p:sp>
        <p:nvSpPr>
          <p:cNvPr id="7" name="Rectangle: Top Corners One Rounded and One Snipped 148">
            <a:extLst>
              <a:ext uri="{FF2B5EF4-FFF2-40B4-BE49-F238E27FC236}">
                <a16:creationId xmlns:a16="http://schemas.microsoft.com/office/drawing/2014/main" id="{E8A589A9-875F-B438-586C-EB51A02297B5}"/>
              </a:ext>
            </a:extLst>
          </p:cNvPr>
          <p:cNvSpPr/>
          <p:nvPr/>
        </p:nvSpPr>
        <p:spPr>
          <a:xfrm>
            <a:off x="3264212" y="4887338"/>
            <a:ext cx="8927787" cy="1522941"/>
          </a:xfrm>
          <a:prstGeom prst="snipRoundRect">
            <a:avLst/>
          </a:prstGeom>
          <a:solidFill>
            <a:srgbClr val="4BACC6">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F865339D-62E7-523B-008A-EC3B706B3A88}"/>
              </a:ext>
            </a:extLst>
          </p:cNvPr>
          <p:cNvSpPr txBox="1"/>
          <p:nvPr/>
        </p:nvSpPr>
        <p:spPr>
          <a:xfrm>
            <a:off x="6406321" y="4393521"/>
            <a:ext cx="1311215" cy="261610"/>
          </a:xfrm>
          <a:prstGeom prst="rect">
            <a:avLst/>
          </a:prstGeom>
          <a:noFill/>
        </p:spPr>
        <p:txBody>
          <a:bodyPr wrap="square" rtlCol="0">
            <a:spAutoFit/>
          </a:bodyPr>
          <a:lstStyle/>
          <a:p>
            <a:pPr algn="ctr"/>
            <a:r>
              <a:rPr lang="en-US" sz="1100" b="1">
                <a:solidFill>
                  <a:prstClr val="black"/>
                </a:solidFill>
                <a:latin typeface="Arial Narrow" panose="020B0606020202030204" pitchFamily="34" charset="0"/>
              </a:rPr>
              <a:t>IEP Children</a:t>
            </a:r>
          </a:p>
        </p:txBody>
      </p:sp>
      <p:sp>
        <p:nvSpPr>
          <p:cNvPr id="9" name="TextBox 8">
            <a:extLst>
              <a:ext uri="{FF2B5EF4-FFF2-40B4-BE49-F238E27FC236}">
                <a16:creationId xmlns:a16="http://schemas.microsoft.com/office/drawing/2014/main" id="{F5D53C59-B906-81B2-15B4-CDB1840F2837}"/>
              </a:ext>
            </a:extLst>
          </p:cNvPr>
          <p:cNvSpPr txBox="1"/>
          <p:nvPr/>
        </p:nvSpPr>
        <p:spPr>
          <a:xfrm>
            <a:off x="7887714" y="3986999"/>
            <a:ext cx="1380229" cy="473206"/>
          </a:xfrm>
          <a:prstGeom prst="rect">
            <a:avLst/>
          </a:prstGeom>
          <a:noFill/>
        </p:spPr>
        <p:txBody>
          <a:bodyPr wrap="square" rtlCol="0">
            <a:spAutoFit/>
          </a:bodyPr>
          <a:lstStyle/>
          <a:p>
            <a:pPr algn="ctr">
              <a:lnSpc>
                <a:spcPct val="75000"/>
              </a:lnSpc>
            </a:pPr>
            <a:r>
              <a:rPr lang="en-US" sz="1100" b="1">
                <a:solidFill>
                  <a:prstClr val="black"/>
                </a:solidFill>
                <a:latin typeface="Arial Narrow" panose="020B0606020202030204" pitchFamily="34" charset="0"/>
              </a:rPr>
              <a:t>Group based</a:t>
            </a:r>
          </a:p>
          <a:p>
            <a:pPr algn="ctr">
              <a:lnSpc>
                <a:spcPct val="75000"/>
              </a:lnSpc>
            </a:pPr>
            <a:r>
              <a:rPr lang="en-US" sz="1100" b="1">
                <a:solidFill>
                  <a:prstClr val="black"/>
                </a:solidFill>
                <a:latin typeface="Arial Narrow" panose="020B0606020202030204" pitchFamily="34" charset="0"/>
              </a:rPr>
              <a:t>Multi-target</a:t>
            </a:r>
          </a:p>
          <a:p>
            <a:pPr algn="ctr">
              <a:lnSpc>
                <a:spcPct val="75000"/>
              </a:lnSpc>
            </a:pPr>
            <a:r>
              <a:rPr lang="en-US" sz="1100" b="1">
                <a:solidFill>
                  <a:prstClr val="black"/>
                </a:solidFill>
                <a:latin typeface="Arial Narrow" panose="020B0606020202030204" pitchFamily="34" charset="0"/>
              </a:rPr>
              <a:t>Intervention</a:t>
            </a:r>
          </a:p>
        </p:txBody>
      </p:sp>
      <p:sp>
        <p:nvSpPr>
          <p:cNvPr id="10" name="Rectangle 9">
            <a:extLst>
              <a:ext uri="{FF2B5EF4-FFF2-40B4-BE49-F238E27FC236}">
                <a16:creationId xmlns:a16="http://schemas.microsoft.com/office/drawing/2014/main" id="{4F3ED78E-4783-2FFF-C237-F759DA4B43D2}"/>
              </a:ext>
            </a:extLst>
          </p:cNvPr>
          <p:cNvSpPr/>
          <p:nvPr/>
        </p:nvSpPr>
        <p:spPr>
          <a:xfrm>
            <a:off x="3042664" y="1755751"/>
            <a:ext cx="1314450" cy="1073150"/>
          </a:xfrm>
          <a:prstGeom prst="rect">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ontserrat" pitchFamily="2" charset="77"/>
              <a:ea typeface="+mn-ea"/>
              <a:cs typeface="+mn-cs"/>
            </a:endParaRPr>
          </a:p>
        </p:txBody>
      </p:sp>
      <p:sp>
        <p:nvSpPr>
          <p:cNvPr id="11" name="Rectangle 10">
            <a:extLst>
              <a:ext uri="{FF2B5EF4-FFF2-40B4-BE49-F238E27FC236}">
                <a16:creationId xmlns:a16="http://schemas.microsoft.com/office/drawing/2014/main" id="{447CCB05-4952-EFAA-2018-BA561BFB31C3}"/>
              </a:ext>
            </a:extLst>
          </p:cNvPr>
          <p:cNvSpPr/>
          <p:nvPr/>
        </p:nvSpPr>
        <p:spPr>
          <a:xfrm>
            <a:off x="3042664" y="3163201"/>
            <a:ext cx="1314450" cy="1073150"/>
          </a:xfrm>
          <a:prstGeom prst="rect">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ontserrat" pitchFamily="2" charset="77"/>
              <a:ea typeface="+mn-ea"/>
              <a:cs typeface="+mn-cs"/>
            </a:endParaRPr>
          </a:p>
        </p:txBody>
      </p:sp>
      <p:cxnSp>
        <p:nvCxnSpPr>
          <p:cNvPr id="12" name="Curved Connector 11">
            <a:extLst>
              <a:ext uri="{FF2B5EF4-FFF2-40B4-BE49-F238E27FC236}">
                <a16:creationId xmlns:a16="http://schemas.microsoft.com/office/drawing/2014/main" id="{FC72702B-4567-E04F-E22A-F77A4A392D98}"/>
              </a:ext>
            </a:extLst>
          </p:cNvPr>
          <p:cNvCxnSpPr>
            <a:cxnSpLocks/>
            <a:stCxn id="11" idx="3"/>
          </p:cNvCxnSpPr>
          <p:nvPr/>
        </p:nvCxnSpPr>
        <p:spPr>
          <a:xfrm flipV="1">
            <a:off x="4357114" y="3278826"/>
            <a:ext cx="664983" cy="420950"/>
          </a:xfrm>
          <a:prstGeom prst="curvedConnector3">
            <a:avLst/>
          </a:prstGeom>
          <a:noFill/>
          <a:ln w="19050" cap="flat" cmpd="sng" algn="ctr">
            <a:solidFill>
              <a:srgbClr val="8A8A8A"/>
            </a:solidFill>
            <a:prstDash val="solid"/>
            <a:tailEnd type="triangle"/>
          </a:ln>
          <a:effectLst/>
        </p:spPr>
      </p:cxnSp>
      <p:sp>
        <p:nvSpPr>
          <p:cNvPr id="13" name="Rectangle 12">
            <a:extLst>
              <a:ext uri="{FF2B5EF4-FFF2-40B4-BE49-F238E27FC236}">
                <a16:creationId xmlns:a16="http://schemas.microsoft.com/office/drawing/2014/main" id="{86FE6D1B-C30F-821E-D8C6-99400658D028}"/>
              </a:ext>
            </a:extLst>
          </p:cNvPr>
          <p:cNvSpPr/>
          <p:nvPr/>
        </p:nvSpPr>
        <p:spPr>
          <a:xfrm>
            <a:off x="6442244" y="1707183"/>
            <a:ext cx="1231900" cy="566849"/>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ontserrat" pitchFamily="2" charset="77"/>
              <a:ea typeface="+mn-ea"/>
              <a:cs typeface="+mn-cs"/>
            </a:endParaRPr>
          </a:p>
        </p:txBody>
      </p:sp>
      <p:cxnSp>
        <p:nvCxnSpPr>
          <p:cNvPr id="14" name="Curved Connector 13">
            <a:extLst>
              <a:ext uri="{FF2B5EF4-FFF2-40B4-BE49-F238E27FC236}">
                <a16:creationId xmlns:a16="http://schemas.microsoft.com/office/drawing/2014/main" id="{F1335C58-C67A-0749-C16E-5E3B7C64F205}"/>
              </a:ext>
            </a:extLst>
          </p:cNvPr>
          <p:cNvCxnSpPr>
            <a:cxnSpLocks/>
          </p:cNvCxnSpPr>
          <p:nvPr/>
        </p:nvCxnSpPr>
        <p:spPr>
          <a:xfrm>
            <a:off x="6442244" y="3329511"/>
            <a:ext cx="604095" cy="585240"/>
          </a:xfrm>
          <a:prstGeom prst="curvedConnector2">
            <a:avLst/>
          </a:prstGeom>
          <a:noFill/>
          <a:ln w="19050" cap="flat" cmpd="sng" algn="ctr">
            <a:solidFill>
              <a:srgbClr val="8A8A8A"/>
            </a:solidFill>
            <a:prstDash val="solid"/>
            <a:tailEnd type="triangle"/>
          </a:ln>
          <a:effectLst/>
        </p:spPr>
      </p:cxnSp>
      <p:sp>
        <p:nvSpPr>
          <p:cNvPr id="15" name="Rectangle 14">
            <a:extLst>
              <a:ext uri="{FF2B5EF4-FFF2-40B4-BE49-F238E27FC236}">
                <a16:creationId xmlns:a16="http://schemas.microsoft.com/office/drawing/2014/main" id="{21AE03A4-C753-D272-6CA0-E72F28F662D5}"/>
              </a:ext>
            </a:extLst>
          </p:cNvPr>
          <p:cNvSpPr/>
          <p:nvPr/>
        </p:nvSpPr>
        <p:spPr>
          <a:xfrm>
            <a:off x="-76200" y="2450246"/>
            <a:ext cx="1314450" cy="107315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ontserrat" pitchFamily="2" charset="77"/>
              <a:ea typeface="+mn-ea"/>
              <a:cs typeface="+mn-cs"/>
            </a:endParaRPr>
          </a:p>
        </p:txBody>
      </p:sp>
      <p:pic>
        <p:nvPicPr>
          <p:cNvPr id="16" name="Picture 15" descr="Graphical user interface&#10;&#10;Description automatically generated">
            <a:extLst>
              <a:ext uri="{FF2B5EF4-FFF2-40B4-BE49-F238E27FC236}">
                <a16:creationId xmlns:a16="http://schemas.microsoft.com/office/drawing/2014/main" id="{7FAE187B-0BA8-136C-C2E0-4CA1D1CA3A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2" t="37313" r="88702" b="33410"/>
          <a:stretch/>
        </p:blipFill>
        <p:spPr>
          <a:xfrm>
            <a:off x="327187" y="2543163"/>
            <a:ext cx="1083527" cy="914388"/>
          </a:xfrm>
          <a:prstGeom prst="rect">
            <a:avLst/>
          </a:prstGeom>
        </p:spPr>
      </p:pic>
      <p:pic>
        <p:nvPicPr>
          <p:cNvPr id="17" name="Picture 16" descr="Graphical user interface&#10;&#10;Description automatically generated">
            <a:extLst>
              <a:ext uri="{FF2B5EF4-FFF2-40B4-BE49-F238E27FC236}">
                <a16:creationId xmlns:a16="http://schemas.microsoft.com/office/drawing/2014/main" id="{4B94C6FA-F4FF-C1C2-DE26-ADD095A6DB5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5478" t="14772" r="34189" b="76437"/>
          <a:stretch/>
        </p:blipFill>
        <p:spPr>
          <a:xfrm>
            <a:off x="6477993" y="4064326"/>
            <a:ext cx="1104921" cy="289556"/>
          </a:xfrm>
          <a:prstGeom prst="rect">
            <a:avLst/>
          </a:prstGeom>
        </p:spPr>
      </p:pic>
      <p:grpSp>
        <p:nvGrpSpPr>
          <p:cNvPr id="18" name="Group 17">
            <a:extLst>
              <a:ext uri="{FF2B5EF4-FFF2-40B4-BE49-F238E27FC236}">
                <a16:creationId xmlns:a16="http://schemas.microsoft.com/office/drawing/2014/main" id="{D2FCB3B7-4906-080B-EF8E-DC37FBDEBA68}"/>
              </a:ext>
            </a:extLst>
          </p:cNvPr>
          <p:cNvGrpSpPr/>
          <p:nvPr/>
        </p:nvGrpSpPr>
        <p:grpSpPr>
          <a:xfrm>
            <a:off x="8713235" y="3156422"/>
            <a:ext cx="1088105" cy="523978"/>
            <a:chOff x="8713235" y="3737471"/>
            <a:chExt cx="1088105" cy="523978"/>
          </a:xfrm>
        </p:grpSpPr>
        <p:sp>
          <p:nvSpPr>
            <p:cNvPr id="19" name="Rounded Rectangle 18">
              <a:extLst>
                <a:ext uri="{FF2B5EF4-FFF2-40B4-BE49-F238E27FC236}">
                  <a16:creationId xmlns:a16="http://schemas.microsoft.com/office/drawing/2014/main" id="{AE53B7DE-566B-89FB-B99B-EA53E45A7295}"/>
                </a:ext>
              </a:extLst>
            </p:cNvPr>
            <p:cNvSpPr/>
            <p:nvPr/>
          </p:nvSpPr>
          <p:spPr>
            <a:xfrm>
              <a:off x="8713235" y="3737471"/>
              <a:ext cx="1088105" cy="523978"/>
            </a:xfrm>
            <a:prstGeom prst="roundRect">
              <a:avLst/>
            </a:prstGeom>
            <a:solidFill>
              <a:srgbClr val="C0504D">
                <a:lumMod val="20000"/>
                <a:lumOff val="80000"/>
              </a:srgbClr>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Montserrat" pitchFamily="2" charset="77"/>
                <a:ea typeface="+mn-ea"/>
                <a:cs typeface="+mn-cs"/>
              </a:endParaRPr>
            </a:p>
          </p:txBody>
        </p:sp>
        <p:sp>
          <p:nvSpPr>
            <p:cNvPr id="20" name="TextBox 19">
              <a:extLst>
                <a:ext uri="{FF2B5EF4-FFF2-40B4-BE49-F238E27FC236}">
                  <a16:creationId xmlns:a16="http://schemas.microsoft.com/office/drawing/2014/main" id="{B889917B-8292-069F-00B0-D7B750E7ED5F}"/>
                </a:ext>
              </a:extLst>
            </p:cNvPr>
            <p:cNvSpPr txBox="1"/>
            <p:nvPr/>
          </p:nvSpPr>
          <p:spPr>
            <a:xfrm>
              <a:off x="8737753" y="3751705"/>
              <a:ext cx="1039067" cy="215444"/>
            </a:xfrm>
            <a:prstGeom prst="rect">
              <a:avLst/>
            </a:prstGeom>
            <a:noFill/>
            <a:ln>
              <a:noFill/>
            </a:ln>
          </p:spPr>
          <p:txBody>
            <a:bodyPr wrap="non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000" b="1" i="0" u="none" strike="noStrike" kern="0" cap="none" spc="0" normalizeH="0" baseline="0" noProof="0">
                  <a:ln>
                    <a:noFill/>
                  </a:ln>
                  <a:solidFill>
                    <a:srgbClr val="C00000"/>
                  </a:solidFill>
                  <a:effectLst/>
                  <a:uLnTx/>
                  <a:uFillTx/>
                  <a:latin typeface="Arial Narrow" panose="020B0606020202030204" pitchFamily="34" charset="0"/>
                </a:rPr>
                <a:t>SLPs &amp; </a:t>
              </a:r>
              <a:r>
                <a:rPr kumimoji="0" lang="en-US" altLang="zh-CN" sz="1000" b="1" i="0" u="none" strike="noStrike" kern="0" cap="none" spc="0" normalizeH="0" baseline="0" noProof="0">
                  <a:ln>
                    <a:noFill/>
                  </a:ln>
                  <a:solidFill>
                    <a:srgbClr val="C00000"/>
                  </a:solidFill>
                  <a:effectLst/>
                  <a:uLnTx/>
                  <a:uFillTx/>
                  <a:latin typeface="Arial Narrow" panose="020B0606020202030204" pitchFamily="34" charset="0"/>
                  <a:ea typeface="宋体" panose="02010600030101010101" pitchFamily="2" charset="-122"/>
                </a:rPr>
                <a:t>Teachers</a:t>
              </a:r>
              <a:endParaRPr kumimoji="0" lang="en-US" sz="1000" b="1" i="0" u="none" strike="noStrike" kern="0" cap="none" spc="0" normalizeH="0" baseline="0" noProof="0">
                <a:ln>
                  <a:noFill/>
                </a:ln>
                <a:solidFill>
                  <a:srgbClr val="C00000"/>
                </a:solidFill>
                <a:effectLst/>
                <a:uLnTx/>
                <a:uFillTx/>
                <a:latin typeface="Arial Narrow" panose="020B0606020202030204" pitchFamily="34" charset="0"/>
              </a:endParaRPr>
            </a:p>
          </p:txBody>
        </p:sp>
        <p:pic>
          <p:nvPicPr>
            <p:cNvPr id="21" name="Picture 20" descr="Graphical user interface&#10;&#10;Description automatically generated">
              <a:extLst>
                <a:ext uri="{FF2B5EF4-FFF2-40B4-BE49-F238E27FC236}">
                  <a16:creationId xmlns:a16="http://schemas.microsoft.com/office/drawing/2014/main" id="{BB7E4179-5674-F268-B7C4-998A7B6ABE3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6508" t="62202" r="14872" b="29068"/>
            <a:stretch/>
          </p:blipFill>
          <p:spPr>
            <a:xfrm>
              <a:off x="8767546" y="3930365"/>
              <a:ext cx="948968" cy="296019"/>
            </a:xfrm>
            <a:prstGeom prst="rect">
              <a:avLst/>
            </a:prstGeom>
          </p:spPr>
        </p:pic>
      </p:grpSp>
      <p:grpSp>
        <p:nvGrpSpPr>
          <p:cNvPr id="22" name="Group 21">
            <a:extLst>
              <a:ext uri="{FF2B5EF4-FFF2-40B4-BE49-F238E27FC236}">
                <a16:creationId xmlns:a16="http://schemas.microsoft.com/office/drawing/2014/main" id="{2791CFCF-EE0D-A082-3027-5DF0FE44D48E}"/>
              </a:ext>
            </a:extLst>
          </p:cNvPr>
          <p:cNvGrpSpPr/>
          <p:nvPr/>
        </p:nvGrpSpPr>
        <p:grpSpPr>
          <a:xfrm>
            <a:off x="1639293" y="4027607"/>
            <a:ext cx="983305" cy="652549"/>
            <a:chOff x="1741025" y="5139185"/>
            <a:chExt cx="983305" cy="652549"/>
          </a:xfrm>
        </p:grpSpPr>
        <p:sp>
          <p:nvSpPr>
            <p:cNvPr id="23" name="TextBox 22">
              <a:extLst>
                <a:ext uri="{FF2B5EF4-FFF2-40B4-BE49-F238E27FC236}">
                  <a16:creationId xmlns:a16="http://schemas.microsoft.com/office/drawing/2014/main" id="{95EC00B8-21C4-C95F-54FA-842976A58FF8}"/>
                </a:ext>
              </a:extLst>
            </p:cNvPr>
            <p:cNvSpPr txBox="1"/>
            <p:nvPr/>
          </p:nvSpPr>
          <p:spPr>
            <a:xfrm>
              <a:off x="1741025" y="5268514"/>
              <a:ext cx="983305"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Arial Narrow" panose="020B0606020202030204" pitchFamily="34" charset="0"/>
                </a:rPr>
                <a:t>Ad Hoc Referral</a:t>
              </a:r>
            </a:p>
          </p:txBody>
        </p:sp>
        <p:sp>
          <p:nvSpPr>
            <p:cNvPr id="24" name="Arrow: Down 85">
              <a:extLst>
                <a:ext uri="{FF2B5EF4-FFF2-40B4-BE49-F238E27FC236}">
                  <a16:creationId xmlns:a16="http://schemas.microsoft.com/office/drawing/2014/main" id="{20D74DCA-194F-51E6-9206-27D5526967CE}"/>
                </a:ext>
              </a:extLst>
            </p:cNvPr>
            <p:cNvSpPr/>
            <p:nvPr/>
          </p:nvSpPr>
          <p:spPr>
            <a:xfrm rot="10800000">
              <a:off x="2133601" y="5139185"/>
              <a:ext cx="184227" cy="203975"/>
            </a:xfrm>
            <a:prstGeom prst="downArrow">
              <a:avLst/>
            </a:prstGeom>
            <a:solidFill>
              <a:srgbClr val="4BACC6">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5" name="Group 24">
            <a:extLst>
              <a:ext uri="{FF2B5EF4-FFF2-40B4-BE49-F238E27FC236}">
                <a16:creationId xmlns:a16="http://schemas.microsoft.com/office/drawing/2014/main" id="{9AE333E3-8A0B-98BC-A158-5D3DFF67164D}"/>
              </a:ext>
            </a:extLst>
          </p:cNvPr>
          <p:cNvGrpSpPr/>
          <p:nvPr/>
        </p:nvGrpSpPr>
        <p:grpSpPr>
          <a:xfrm>
            <a:off x="3132707" y="1859834"/>
            <a:ext cx="1238630" cy="997189"/>
            <a:chOff x="3398393" y="2440883"/>
            <a:chExt cx="1238630" cy="997189"/>
          </a:xfrm>
        </p:grpSpPr>
        <p:sp>
          <p:nvSpPr>
            <p:cNvPr id="26" name="Oval 25">
              <a:extLst>
                <a:ext uri="{FF2B5EF4-FFF2-40B4-BE49-F238E27FC236}">
                  <a16:creationId xmlns:a16="http://schemas.microsoft.com/office/drawing/2014/main" id="{B0C4B048-EAC3-A469-CE37-2F5B6C118BD1}"/>
                </a:ext>
              </a:extLst>
            </p:cNvPr>
            <p:cNvSpPr/>
            <p:nvPr/>
          </p:nvSpPr>
          <p:spPr>
            <a:xfrm>
              <a:off x="3658496" y="2440883"/>
              <a:ext cx="343195" cy="343195"/>
            </a:xfrm>
            <a:prstGeom prst="ellipse">
              <a:avLst/>
            </a:prstGeom>
            <a:no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07819CBA-D11E-96EB-541B-DEE024057001}"/>
                </a:ext>
              </a:extLst>
            </p:cNvPr>
            <p:cNvSpPr/>
            <p:nvPr/>
          </p:nvSpPr>
          <p:spPr>
            <a:xfrm>
              <a:off x="3398393" y="2779803"/>
              <a:ext cx="343195" cy="343195"/>
            </a:xfrm>
            <a:prstGeom prst="ellipse">
              <a:avLst/>
            </a:prstGeom>
            <a:no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Oval 27">
              <a:extLst>
                <a:ext uri="{FF2B5EF4-FFF2-40B4-BE49-F238E27FC236}">
                  <a16:creationId xmlns:a16="http://schemas.microsoft.com/office/drawing/2014/main" id="{F3DB460D-9A44-9084-77D3-5E659A5A5B80}"/>
                </a:ext>
              </a:extLst>
            </p:cNvPr>
            <p:cNvSpPr/>
            <p:nvPr/>
          </p:nvSpPr>
          <p:spPr>
            <a:xfrm>
              <a:off x="3673781" y="3094877"/>
              <a:ext cx="343195" cy="343195"/>
            </a:xfrm>
            <a:prstGeom prst="ellipse">
              <a:avLst/>
            </a:prstGeom>
            <a:no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9" name="Oval 28">
              <a:extLst>
                <a:ext uri="{FF2B5EF4-FFF2-40B4-BE49-F238E27FC236}">
                  <a16:creationId xmlns:a16="http://schemas.microsoft.com/office/drawing/2014/main" id="{EB2912BC-1863-B5BB-6014-8ABD8514055E}"/>
                </a:ext>
              </a:extLst>
            </p:cNvPr>
            <p:cNvSpPr/>
            <p:nvPr/>
          </p:nvSpPr>
          <p:spPr>
            <a:xfrm>
              <a:off x="3962182" y="2788481"/>
              <a:ext cx="343195" cy="343195"/>
            </a:xfrm>
            <a:prstGeom prst="ellipse">
              <a:avLst/>
            </a:prstGeom>
            <a:no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0" name="Oval 29">
              <a:extLst>
                <a:ext uri="{FF2B5EF4-FFF2-40B4-BE49-F238E27FC236}">
                  <a16:creationId xmlns:a16="http://schemas.microsoft.com/office/drawing/2014/main" id="{90659AA6-CBAC-0562-7101-13333E3AEA10}"/>
                </a:ext>
              </a:extLst>
            </p:cNvPr>
            <p:cNvSpPr/>
            <p:nvPr/>
          </p:nvSpPr>
          <p:spPr>
            <a:xfrm>
              <a:off x="4293828" y="3093633"/>
              <a:ext cx="343195" cy="343195"/>
            </a:xfrm>
            <a:prstGeom prst="ellipse">
              <a:avLst/>
            </a:prstGeom>
            <a:no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1" name="Oval 30">
              <a:extLst>
                <a:ext uri="{FF2B5EF4-FFF2-40B4-BE49-F238E27FC236}">
                  <a16:creationId xmlns:a16="http://schemas.microsoft.com/office/drawing/2014/main" id="{117BD3DE-11AB-0E88-2829-6B2D01FE505D}"/>
                </a:ext>
              </a:extLst>
            </p:cNvPr>
            <p:cNvSpPr/>
            <p:nvPr/>
          </p:nvSpPr>
          <p:spPr>
            <a:xfrm>
              <a:off x="4281988" y="2445503"/>
              <a:ext cx="343195" cy="343195"/>
            </a:xfrm>
            <a:prstGeom prst="ellipse">
              <a:avLst/>
            </a:prstGeom>
            <a:no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32" name="Group 31">
            <a:extLst>
              <a:ext uri="{FF2B5EF4-FFF2-40B4-BE49-F238E27FC236}">
                <a16:creationId xmlns:a16="http://schemas.microsoft.com/office/drawing/2014/main" id="{CD747743-5AEA-ADA6-A347-05124C3BE2BC}"/>
              </a:ext>
            </a:extLst>
          </p:cNvPr>
          <p:cNvGrpSpPr/>
          <p:nvPr/>
        </p:nvGrpSpPr>
        <p:grpSpPr>
          <a:xfrm>
            <a:off x="3138852" y="3130442"/>
            <a:ext cx="1226790" cy="682115"/>
            <a:chOff x="3404538" y="3711491"/>
            <a:chExt cx="1226790" cy="682115"/>
          </a:xfrm>
        </p:grpSpPr>
        <p:sp>
          <p:nvSpPr>
            <p:cNvPr id="33" name="Oval 32">
              <a:extLst>
                <a:ext uri="{FF2B5EF4-FFF2-40B4-BE49-F238E27FC236}">
                  <a16:creationId xmlns:a16="http://schemas.microsoft.com/office/drawing/2014/main" id="{8103B695-338B-8A46-E69A-14CF8D4A4E0A}"/>
                </a:ext>
              </a:extLst>
            </p:cNvPr>
            <p:cNvSpPr/>
            <p:nvPr/>
          </p:nvSpPr>
          <p:spPr>
            <a:xfrm>
              <a:off x="3664641" y="3711491"/>
              <a:ext cx="343195" cy="343195"/>
            </a:xfrm>
            <a:prstGeom prst="ellipse">
              <a:avLst/>
            </a:prstGeom>
            <a:noFill/>
            <a:ln w="25400" cap="flat" cmpd="sng" algn="ctr">
              <a:solidFill>
                <a:srgbClr val="C0504D">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4" name="Oval 33">
              <a:extLst>
                <a:ext uri="{FF2B5EF4-FFF2-40B4-BE49-F238E27FC236}">
                  <a16:creationId xmlns:a16="http://schemas.microsoft.com/office/drawing/2014/main" id="{0810B677-CA2F-8E44-9922-27BE33E1A388}"/>
                </a:ext>
              </a:extLst>
            </p:cNvPr>
            <p:cNvSpPr/>
            <p:nvPr/>
          </p:nvSpPr>
          <p:spPr>
            <a:xfrm>
              <a:off x="3404538" y="4050411"/>
              <a:ext cx="343195" cy="343195"/>
            </a:xfrm>
            <a:prstGeom prst="ellipse">
              <a:avLst/>
            </a:prstGeom>
            <a:noFill/>
            <a:ln w="25400" cap="flat" cmpd="sng" algn="ctr">
              <a:solidFill>
                <a:srgbClr val="C0504D">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5" name="Oval 34">
              <a:extLst>
                <a:ext uri="{FF2B5EF4-FFF2-40B4-BE49-F238E27FC236}">
                  <a16:creationId xmlns:a16="http://schemas.microsoft.com/office/drawing/2014/main" id="{C864C456-130F-C7FE-3846-FDE73A1D7A2C}"/>
                </a:ext>
              </a:extLst>
            </p:cNvPr>
            <p:cNvSpPr/>
            <p:nvPr/>
          </p:nvSpPr>
          <p:spPr>
            <a:xfrm>
              <a:off x="4288133" y="3716111"/>
              <a:ext cx="343195" cy="343195"/>
            </a:xfrm>
            <a:prstGeom prst="ellipse">
              <a:avLst/>
            </a:prstGeom>
            <a:noFill/>
            <a:ln w="25400" cap="flat" cmpd="sng" algn="ctr">
              <a:solidFill>
                <a:srgbClr val="C0504D">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36" name="Group 35">
            <a:extLst>
              <a:ext uri="{FF2B5EF4-FFF2-40B4-BE49-F238E27FC236}">
                <a16:creationId xmlns:a16="http://schemas.microsoft.com/office/drawing/2014/main" id="{73C7CC30-1AC7-AA1D-F6EE-7327E781318E}"/>
              </a:ext>
            </a:extLst>
          </p:cNvPr>
          <p:cNvGrpSpPr/>
          <p:nvPr/>
        </p:nvGrpSpPr>
        <p:grpSpPr>
          <a:xfrm>
            <a:off x="779044" y="3523396"/>
            <a:ext cx="2263620" cy="458577"/>
            <a:chOff x="779044" y="4104445"/>
            <a:chExt cx="2263620" cy="458577"/>
          </a:xfrm>
        </p:grpSpPr>
        <p:grpSp>
          <p:nvGrpSpPr>
            <p:cNvPr id="37" name="Group 36">
              <a:extLst>
                <a:ext uri="{FF2B5EF4-FFF2-40B4-BE49-F238E27FC236}">
                  <a16:creationId xmlns:a16="http://schemas.microsoft.com/office/drawing/2014/main" id="{96A18238-6EB4-86F6-7422-8BFA04E6302B}"/>
                </a:ext>
              </a:extLst>
            </p:cNvPr>
            <p:cNvGrpSpPr/>
            <p:nvPr/>
          </p:nvGrpSpPr>
          <p:grpSpPr>
            <a:xfrm>
              <a:off x="779044" y="4104445"/>
              <a:ext cx="2263620" cy="458577"/>
              <a:chOff x="1044730" y="4104445"/>
              <a:chExt cx="2263620" cy="458577"/>
            </a:xfrm>
          </p:grpSpPr>
          <p:cxnSp>
            <p:nvCxnSpPr>
              <p:cNvPr id="39" name="Straight Arrow Connector 38">
                <a:extLst>
                  <a:ext uri="{FF2B5EF4-FFF2-40B4-BE49-F238E27FC236}">
                    <a16:creationId xmlns:a16="http://schemas.microsoft.com/office/drawing/2014/main" id="{33F6F567-BF2E-E8FB-0E96-0E4505C691A4}"/>
                  </a:ext>
                </a:extLst>
              </p:cNvPr>
              <p:cNvCxnSpPr>
                <a:cxnSpLocks/>
              </p:cNvCxnSpPr>
              <p:nvPr/>
            </p:nvCxnSpPr>
            <p:spPr>
              <a:xfrm>
                <a:off x="2590800" y="4383556"/>
                <a:ext cx="717550" cy="1"/>
              </a:xfrm>
              <a:prstGeom prst="straightConnector1">
                <a:avLst/>
              </a:prstGeom>
              <a:noFill/>
              <a:ln w="19050" cap="flat" cmpd="sng" algn="ctr">
                <a:solidFill>
                  <a:srgbClr val="8A8A8A"/>
                </a:solidFill>
                <a:prstDash val="solid"/>
                <a:tailEnd type="triangle"/>
              </a:ln>
              <a:effectLst/>
            </p:spPr>
          </p:cxnSp>
          <p:sp>
            <p:nvSpPr>
              <p:cNvPr id="40" name="Rounded Rectangle 39">
                <a:extLst>
                  <a:ext uri="{FF2B5EF4-FFF2-40B4-BE49-F238E27FC236}">
                    <a16:creationId xmlns:a16="http://schemas.microsoft.com/office/drawing/2014/main" id="{72DDEE73-3B7E-0B69-54F1-71D7DA1936F7}"/>
                  </a:ext>
                </a:extLst>
              </p:cNvPr>
              <p:cNvSpPr/>
              <p:nvPr/>
            </p:nvSpPr>
            <p:spPr>
              <a:xfrm>
                <a:off x="1877500" y="4104446"/>
                <a:ext cx="1081359" cy="458576"/>
              </a:xfrm>
              <a:prstGeom prst="roundRect">
                <a:avLst/>
              </a:prstGeom>
              <a:solidFill>
                <a:srgbClr val="F8CECC"/>
              </a:solidFill>
              <a:ln w="25400" cap="flat" cmpd="sng" algn="ctr">
                <a:solidFill>
                  <a:srgbClr val="C0504D">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Montserrat" pitchFamily="2" charset="77"/>
                  <a:ea typeface="+mn-ea"/>
                  <a:cs typeface="+mn-cs"/>
                </a:endParaRPr>
              </a:p>
            </p:txBody>
          </p:sp>
          <p:sp>
            <p:nvSpPr>
              <p:cNvPr id="41" name="TextBox 40">
                <a:extLst>
                  <a:ext uri="{FF2B5EF4-FFF2-40B4-BE49-F238E27FC236}">
                    <a16:creationId xmlns:a16="http://schemas.microsoft.com/office/drawing/2014/main" id="{179EEFBB-EFEA-3158-7A71-0C02E77EDFBE}"/>
                  </a:ext>
                </a:extLst>
              </p:cNvPr>
              <p:cNvSpPr txBox="1"/>
              <p:nvPr/>
            </p:nvSpPr>
            <p:spPr>
              <a:xfrm>
                <a:off x="1888202" y="4104445"/>
                <a:ext cx="112408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C0504D">
                        <a:lumMod val="75000"/>
                      </a:srgbClr>
                    </a:solidFill>
                    <a:effectLst/>
                    <a:uLnTx/>
                    <a:uFillTx/>
                    <a:latin typeface="Arial Narrow" panose="020B0606020202030204" pitchFamily="34" charset="0"/>
                  </a:rPr>
                  <a:t>Parents &amp;Teachers</a:t>
                </a:r>
              </a:p>
            </p:txBody>
          </p:sp>
          <p:cxnSp>
            <p:nvCxnSpPr>
              <p:cNvPr id="42" name="Elbow Connector 41">
                <a:extLst>
                  <a:ext uri="{FF2B5EF4-FFF2-40B4-BE49-F238E27FC236}">
                    <a16:creationId xmlns:a16="http://schemas.microsoft.com/office/drawing/2014/main" id="{A2BCDCF3-3A6F-0383-9C0D-F593AA41F2AA}"/>
                  </a:ext>
                </a:extLst>
              </p:cNvPr>
              <p:cNvCxnSpPr>
                <a:cxnSpLocks/>
              </p:cNvCxnSpPr>
              <p:nvPr/>
            </p:nvCxnSpPr>
            <p:spPr>
              <a:xfrm>
                <a:off x="1044730" y="4123493"/>
                <a:ext cx="811397" cy="247798"/>
              </a:xfrm>
              <a:prstGeom prst="bentConnector3">
                <a:avLst>
                  <a:gd name="adj1" fmla="val -850"/>
                </a:avLst>
              </a:prstGeom>
              <a:noFill/>
              <a:ln w="19050" cap="flat" cmpd="sng" algn="ctr">
                <a:solidFill>
                  <a:srgbClr val="8A8A8A"/>
                </a:solidFill>
                <a:prstDash val="solid"/>
                <a:tailEnd type="triangle"/>
              </a:ln>
              <a:effectLst/>
            </p:spPr>
          </p:cxnSp>
        </p:grpSp>
        <p:pic>
          <p:nvPicPr>
            <p:cNvPr id="38" name="Picture 37" descr="Graphical user interface&#10;&#10;Description automatically generated">
              <a:extLst>
                <a:ext uri="{FF2B5EF4-FFF2-40B4-BE49-F238E27FC236}">
                  <a16:creationId xmlns:a16="http://schemas.microsoft.com/office/drawing/2014/main" id="{FC389CBE-A151-1750-2CFC-4D86ADDB762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6508" t="62202" r="14872" b="29068"/>
            <a:stretch/>
          </p:blipFill>
          <p:spPr>
            <a:xfrm>
              <a:off x="1770623" y="4303746"/>
              <a:ext cx="711308" cy="221883"/>
            </a:xfrm>
            <a:prstGeom prst="rect">
              <a:avLst/>
            </a:prstGeom>
          </p:spPr>
        </p:pic>
      </p:grpSp>
      <p:sp>
        <p:nvSpPr>
          <p:cNvPr id="43" name="TextBox 42">
            <a:extLst>
              <a:ext uri="{FF2B5EF4-FFF2-40B4-BE49-F238E27FC236}">
                <a16:creationId xmlns:a16="http://schemas.microsoft.com/office/drawing/2014/main" id="{11B29668-E392-EF05-23CC-0DF8567CA0FB}"/>
              </a:ext>
            </a:extLst>
          </p:cNvPr>
          <p:cNvSpPr txBox="1"/>
          <p:nvPr/>
        </p:nvSpPr>
        <p:spPr>
          <a:xfrm>
            <a:off x="3278619" y="5329856"/>
            <a:ext cx="8913380" cy="584775"/>
          </a:xfrm>
          <a:prstGeom prst="rect">
            <a:avLst/>
          </a:prstGeom>
          <a:noFill/>
        </p:spPr>
        <p:txBody>
          <a:bodyPr wrap="square" rtlCol="0">
            <a:spAutoFit/>
          </a:bodyPr>
          <a:lstStyle/>
          <a:p>
            <a:pPr algn="ctr"/>
            <a:r>
              <a:rPr lang="en-US" sz="1600" b="1">
                <a:solidFill>
                  <a:srgbClr val="4BACC6">
                    <a:lumMod val="50000"/>
                  </a:srgbClr>
                </a:solidFill>
                <a:latin typeface="Arial Black" panose="020B0A04020102020204" pitchFamily="34" charset="0"/>
                <a:cs typeface="Arial" panose="020B0604020202020204" pitchFamily="34" charset="0"/>
              </a:rPr>
              <a:t>Children in need may be missed or identified late with </a:t>
            </a:r>
            <a:r>
              <a:rPr lang="en-US" sz="1600" b="1">
                <a:solidFill>
                  <a:srgbClr val="00CCFF"/>
                </a:solidFill>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ad-hoc referral</a:t>
            </a:r>
            <a:r>
              <a:rPr lang="en-US" sz="1600" b="1">
                <a:solidFill>
                  <a:srgbClr val="4BACC6">
                    <a:lumMod val="50000"/>
                  </a:srgbClr>
                </a:solidFill>
                <a:latin typeface="Arial Black" panose="020B0A04020102020204" pitchFamily="34" charset="0"/>
                <a:cs typeface="Arial" panose="020B0604020202020204" pitchFamily="34" charset="0"/>
              </a:rPr>
              <a:t> while lack of individualized intervention produces </a:t>
            </a:r>
            <a:r>
              <a:rPr lang="en-US" sz="1600" b="1">
                <a:solidFill>
                  <a:srgbClr val="00CCFF"/>
                </a:solidFill>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suboptimal outcomes</a:t>
            </a:r>
            <a:r>
              <a:rPr lang="en-US" sz="1600" b="1">
                <a:solidFill>
                  <a:srgbClr val="4BACC6">
                    <a:lumMod val="50000"/>
                  </a:srgbClr>
                </a:solidFill>
                <a:latin typeface="Arial Black" panose="020B0A04020102020204" pitchFamily="34" charset="0"/>
                <a:cs typeface="Arial" panose="020B0604020202020204" pitchFamily="34" charset="0"/>
              </a:rPr>
              <a:t> for all</a:t>
            </a:r>
            <a:endParaRPr lang="en-US" sz="1600" b="1">
              <a:solidFill>
                <a:prstClr val="black"/>
              </a:solidFill>
              <a:latin typeface="Arial Black" panose="020B0A04020102020204" pitchFamily="34" charset="0"/>
              <a:cs typeface="Arial" panose="020B0604020202020204" pitchFamily="34" charset="0"/>
            </a:endParaRPr>
          </a:p>
        </p:txBody>
      </p:sp>
      <p:sp>
        <p:nvSpPr>
          <p:cNvPr id="44" name="Rounded Rectangle 43">
            <a:extLst>
              <a:ext uri="{FF2B5EF4-FFF2-40B4-BE49-F238E27FC236}">
                <a16:creationId xmlns:a16="http://schemas.microsoft.com/office/drawing/2014/main" id="{50B063A9-336B-0E6C-038C-12F71661C29B}"/>
              </a:ext>
            </a:extLst>
          </p:cNvPr>
          <p:cNvSpPr/>
          <p:nvPr/>
        </p:nvSpPr>
        <p:spPr>
          <a:xfrm>
            <a:off x="2746605" y="1642247"/>
            <a:ext cx="1977795" cy="1364391"/>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45" name="Curved Connector 44">
            <a:extLst>
              <a:ext uri="{FF2B5EF4-FFF2-40B4-BE49-F238E27FC236}">
                <a16:creationId xmlns:a16="http://schemas.microsoft.com/office/drawing/2014/main" id="{1E237E97-3EC2-AA6A-105E-CA692096F840}"/>
              </a:ext>
            </a:extLst>
          </p:cNvPr>
          <p:cNvCxnSpPr>
            <a:cxnSpLocks/>
          </p:cNvCxnSpPr>
          <p:nvPr/>
        </p:nvCxnSpPr>
        <p:spPr>
          <a:xfrm rot="10800000" flipV="1">
            <a:off x="7608317" y="3559236"/>
            <a:ext cx="1113581" cy="663488"/>
          </a:xfrm>
          <a:prstGeom prst="curvedConnector3">
            <a:avLst/>
          </a:prstGeom>
          <a:noFill/>
          <a:ln w="19050" cap="flat" cmpd="sng" algn="ctr">
            <a:solidFill>
              <a:srgbClr val="8A8A8A"/>
            </a:solidFill>
            <a:prstDash val="solid"/>
            <a:headEnd type="triangle" w="med" len="med"/>
            <a:tailEnd type="triangle" w="med" len="med"/>
          </a:ln>
          <a:effectLst/>
        </p:spPr>
      </p:cxnSp>
      <p:sp>
        <p:nvSpPr>
          <p:cNvPr id="46" name="Rectangle 45">
            <a:extLst>
              <a:ext uri="{FF2B5EF4-FFF2-40B4-BE49-F238E27FC236}">
                <a16:creationId xmlns:a16="http://schemas.microsoft.com/office/drawing/2014/main" id="{FC000693-13C1-4FDB-D8D3-44B20C1BE2CA}"/>
              </a:ext>
            </a:extLst>
          </p:cNvPr>
          <p:cNvSpPr/>
          <p:nvPr/>
        </p:nvSpPr>
        <p:spPr>
          <a:xfrm>
            <a:off x="7543800" y="3981973"/>
            <a:ext cx="114856" cy="119254"/>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7" name="Rounded Rectangle 46">
            <a:extLst>
              <a:ext uri="{FF2B5EF4-FFF2-40B4-BE49-F238E27FC236}">
                <a16:creationId xmlns:a16="http://schemas.microsoft.com/office/drawing/2014/main" id="{6DC59E3F-0E80-D149-0B57-820E806EE538}"/>
              </a:ext>
            </a:extLst>
          </p:cNvPr>
          <p:cNvSpPr/>
          <p:nvPr/>
        </p:nvSpPr>
        <p:spPr>
          <a:xfrm>
            <a:off x="4984120" y="1943821"/>
            <a:ext cx="1491997" cy="2157405"/>
          </a:xfrm>
          <a:prstGeom prst="roundRect">
            <a:avLst/>
          </a:prstGeom>
          <a:solidFill>
            <a:srgbClr val="4BACC6">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Montserrat" pitchFamily="2" charset="77"/>
              <a:ea typeface="+mn-ea"/>
              <a:cs typeface="+mn-cs"/>
            </a:endParaRPr>
          </a:p>
        </p:txBody>
      </p:sp>
      <p:sp>
        <p:nvSpPr>
          <p:cNvPr id="48" name="TextBox 47">
            <a:extLst>
              <a:ext uri="{FF2B5EF4-FFF2-40B4-BE49-F238E27FC236}">
                <a16:creationId xmlns:a16="http://schemas.microsoft.com/office/drawing/2014/main" id="{FB1090F4-86C0-0EC2-8ED6-584C3D272CDD}"/>
              </a:ext>
            </a:extLst>
          </p:cNvPr>
          <p:cNvSpPr txBox="1"/>
          <p:nvPr/>
        </p:nvSpPr>
        <p:spPr>
          <a:xfrm>
            <a:off x="4968237" y="2519571"/>
            <a:ext cx="1508666" cy="1061829"/>
          </a:xfrm>
          <a:prstGeom prst="rect">
            <a:avLst/>
          </a:prstGeom>
          <a:noFill/>
        </p:spPr>
        <p:txBody>
          <a:bodyPr wrap="square" rtlCol="0">
            <a:spAutoFit/>
          </a:bodyPr>
          <a:lstStyle/>
          <a:p>
            <a:pPr algn="ctr"/>
            <a:r>
              <a:rPr lang="en-US" sz="1300">
                <a:solidFill>
                  <a:srgbClr val="4BACC6">
                    <a:lumMod val="50000"/>
                  </a:srgbClr>
                </a:solidFill>
                <a:latin typeface="Arial Black" panose="020B0A04020102020204" pitchFamily="34" charset="0"/>
              </a:rPr>
              <a:t>Evaluation</a:t>
            </a:r>
            <a:br>
              <a:rPr lang="en-US" sz="1300">
                <a:solidFill>
                  <a:srgbClr val="4BACC6">
                    <a:lumMod val="50000"/>
                  </a:srgbClr>
                </a:solidFill>
                <a:latin typeface="Arial Black" panose="020B0A04020102020204" pitchFamily="34" charset="0"/>
              </a:rPr>
            </a:br>
            <a:r>
              <a:rPr lang="en-US" sz="1200">
                <a:solidFill>
                  <a:srgbClr val="4BACC6">
                    <a:lumMod val="50000"/>
                  </a:srgbClr>
                </a:solidFill>
                <a:latin typeface="Arial Narrow" panose="020B0606020202030204" pitchFamily="34" charset="0"/>
              </a:rPr>
              <a:t>by SLPs</a:t>
            </a:r>
            <a:br>
              <a:rPr lang="en-US" sz="1200">
                <a:solidFill>
                  <a:srgbClr val="4BACC6">
                    <a:lumMod val="50000"/>
                  </a:srgbClr>
                </a:solidFill>
                <a:latin typeface="Arial Narrow" panose="020B0606020202030204" pitchFamily="34" charset="0"/>
              </a:rPr>
            </a:br>
            <a:r>
              <a:rPr lang="en-US" sz="1200">
                <a:solidFill>
                  <a:srgbClr val="4BACC6">
                    <a:lumMod val="50000"/>
                  </a:srgbClr>
                </a:solidFill>
                <a:latin typeface="Arial Narrow" panose="020B0606020202030204" pitchFamily="34" charset="0"/>
              </a:rPr>
              <a:t>and </a:t>
            </a:r>
            <a:br>
              <a:rPr lang="en-US" sz="1100">
                <a:solidFill>
                  <a:srgbClr val="4BACC6">
                    <a:lumMod val="50000"/>
                  </a:srgbClr>
                </a:solidFill>
                <a:latin typeface="Arial Black" panose="020B0A04020102020204" pitchFamily="34" charset="0"/>
              </a:rPr>
            </a:br>
            <a:r>
              <a:rPr lang="en-US" sz="1300">
                <a:solidFill>
                  <a:srgbClr val="4BACC6">
                    <a:lumMod val="50000"/>
                  </a:srgbClr>
                </a:solidFill>
                <a:latin typeface="Arial Black" panose="020B0A04020102020204" pitchFamily="34" charset="0"/>
              </a:rPr>
              <a:t>Eligibility </a:t>
            </a:r>
          </a:p>
          <a:p>
            <a:pPr algn="ctr"/>
            <a:r>
              <a:rPr lang="en-US" sz="1300">
                <a:solidFill>
                  <a:srgbClr val="4BACC6">
                    <a:lumMod val="50000"/>
                  </a:srgbClr>
                </a:solidFill>
                <a:latin typeface="Arial Black" panose="020B0A04020102020204" pitchFamily="34" charset="0"/>
              </a:rPr>
              <a:t>Determination</a:t>
            </a:r>
          </a:p>
        </p:txBody>
      </p:sp>
    </p:spTree>
    <p:extLst>
      <p:ext uri="{BB962C8B-B14F-4D97-AF65-F5344CB8AC3E}">
        <p14:creationId xmlns:p14="http://schemas.microsoft.com/office/powerpoint/2010/main" val="3021500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559E13-2BB4-E006-267B-0B0EC8EDBCB8}"/>
              </a:ext>
            </a:extLst>
          </p:cNvPr>
          <p:cNvSpPr>
            <a:spLocks noGrp="1"/>
          </p:cNvSpPr>
          <p:nvPr>
            <p:ph type="title"/>
          </p:nvPr>
        </p:nvSpPr>
        <p:spPr/>
        <p:txBody>
          <a:bodyPr/>
          <a:lstStyle/>
          <a:p>
            <a:r>
              <a:rPr lang="en-US"/>
              <a:t>Complexity: choice of custom intervention</a:t>
            </a:r>
          </a:p>
        </p:txBody>
      </p:sp>
      <p:sp>
        <p:nvSpPr>
          <p:cNvPr id="2" name="Rectangular Callout 1">
            <a:extLst>
              <a:ext uri="{FF2B5EF4-FFF2-40B4-BE49-F238E27FC236}">
                <a16:creationId xmlns:a16="http://schemas.microsoft.com/office/drawing/2014/main" id="{B93CD809-9CF7-A04A-EFEA-DAC1A70B118B}"/>
              </a:ext>
            </a:extLst>
          </p:cNvPr>
          <p:cNvSpPr/>
          <p:nvPr/>
        </p:nvSpPr>
        <p:spPr>
          <a:xfrm rot="10800000">
            <a:off x="3657600" y="3536006"/>
            <a:ext cx="2438400" cy="405803"/>
          </a:xfrm>
          <a:prstGeom prst="wedgeRectCallout">
            <a:avLst>
              <a:gd name="adj1" fmla="val 2034"/>
              <a:gd name="adj2" fmla="val 295816"/>
            </a:avLst>
          </a:prstGeom>
          <a:solidFill>
            <a:srgbClr val="C0E1E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Rectangular Callout 2">
            <a:extLst>
              <a:ext uri="{FF2B5EF4-FFF2-40B4-BE49-F238E27FC236}">
                <a16:creationId xmlns:a16="http://schemas.microsoft.com/office/drawing/2014/main" id="{1DDE8932-968B-0A1B-8BC4-DAE107DE7C74}"/>
              </a:ext>
            </a:extLst>
          </p:cNvPr>
          <p:cNvSpPr/>
          <p:nvPr/>
        </p:nvSpPr>
        <p:spPr>
          <a:xfrm rot="10800000">
            <a:off x="6977845" y="3493160"/>
            <a:ext cx="2438400" cy="431517"/>
          </a:xfrm>
          <a:prstGeom prst="wedgeRectCallout">
            <a:avLst>
              <a:gd name="adj1" fmla="val -2540"/>
              <a:gd name="adj2" fmla="val 276454"/>
            </a:avLst>
          </a:prstGeom>
          <a:solidFill>
            <a:srgbClr val="C0E1E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 name="Rectangular Callout 5">
            <a:extLst>
              <a:ext uri="{FF2B5EF4-FFF2-40B4-BE49-F238E27FC236}">
                <a16:creationId xmlns:a16="http://schemas.microsoft.com/office/drawing/2014/main" id="{D1F0A563-E704-683B-B5C9-40667133792F}"/>
              </a:ext>
            </a:extLst>
          </p:cNvPr>
          <p:cNvSpPr/>
          <p:nvPr/>
        </p:nvSpPr>
        <p:spPr>
          <a:xfrm rot="10800000">
            <a:off x="10210800" y="3465135"/>
            <a:ext cx="1524000" cy="431517"/>
          </a:xfrm>
          <a:prstGeom prst="wedgeRectCallout">
            <a:avLst>
              <a:gd name="adj1" fmla="val -5213"/>
              <a:gd name="adj2" fmla="val 276453"/>
            </a:avLst>
          </a:prstGeom>
          <a:solidFill>
            <a:srgbClr val="C0E1E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 name="Rectangular Callout 6">
            <a:extLst>
              <a:ext uri="{FF2B5EF4-FFF2-40B4-BE49-F238E27FC236}">
                <a16:creationId xmlns:a16="http://schemas.microsoft.com/office/drawing/2014/main" id="{F3AAA290-808B-2338-296E-731CA0FC080E}"/>
              </a:ext>
            </a:extLst>
          </p:cNvPr>
          <p:cNvSpPr/>
          <p:nvPr/>
        </p:nvSpPr>
        <p:spPr>
          <a:xfrm rot="10800000">
            <a:off x="457200" y="3532522"/>
            <a:ext cx="2438400" cy="405803"/>
          </a:xfrm>
          <a:prstGeom prst="wedgeRectCallout">
            <a:avLst>
              <a:gd name="adj1" fmla="val 1119"/>
              <a:gd name="adj2" fmla="val 293068"/>
            </a:avLst>
          </a:prstGeom>
          <a:solidFill>
            <a:srgbClr val="C0E1E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F5CA403D-B6C0-2270-00E8-AF2F696990B9}"/>
              </a:ext>
            </a:extLst>
          </p:cNvPr>
          <p:cNvSpPr/>
          <p:nvPr/>
        </p:nvSpPr>
        <p:spPr>
          <a:xfrm>
            <a:off x="3392163" y="3227723"/>
            <a:ext cx="3254564" cy="3173077"/>
          </a:xfrm>
          <a:prstGeom prst="roundRect">
            <a:avLst/>
          </a:prstGeom>
          <a:solidFill>
            <a:srgbClr val="C0E1E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 name="Rounded Rectangle 8">
            <a:extLst>
              <a:ext uri="{FF2B5EF4-FFF2-40B4-BE49-F238E27FC236}">
                <a16:creationId xmlns:a16="http://schemas.microsoft.com/office/drawing/2014/main" id="{63E142AC-2532-0702-20B1-5F4C503DB428}"/>
              </a:ext>
            </a:extLst>
          </p:cNvPr>
          <p:cNvSpPr/>
          <p:nvPr/>
        </p:nvSpPr>
        <p:spPr>
          <a:xfrm>
            <a:off x="6760362" y="3227721"/>
            <a:ext cx="2984730" cy="3173077"/>
          </a:xfrm>
          <a:prstGeom prst="roundRect">
            <a:avLst/>
          </a:prstGeom>
          <a:solidFill>
            <a:srgbClr val="C0E1E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 name="Rounded Rectangle 9">
            <a:extLst>
              <a:ext uri="{FF2B5EF4-FFF2-40B4-BE49-F238E27FC236}">
                <a16:creationId xmlns:a16="http://schemas.microsoft.com/office/drawing/2014/main" id="{9EB33763-450D-48BC-D6E4-DA67A2D07842}"/>
              </a:ext>
            </a:extLst>
          </p:cNvPr>
          <p:cNvSpPr/>
          <p:nvPr/>
        </p:nvSpPr>
        <p:spPr>
          <a:xfrm>
            <a:off x="152399" y="3227723"/>
            <a:ext cx="3090333" cy="3173077"/>
          </a:xfrm>
          <a:prstGeom prst="roundRect">
            <a:avLst/>
          </a:prstGeom>
          <a:solidFill>
            <a:srgbClr val="C0E1E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C2D91886-8CA3-96C0-35FA-C203D7470807}"/>
              </a:ext>
            </a:extLst>
          </p:cNvPr>
          <p:cNvSpPr txBox="1"/>
          <p:nvPr/>
        </p:nvSpPr>
        <p:spPr>
          <a:xfrm>
            <a:off x="214576" y="3461996"/>
            <a:ext cx="3124200" cy="2785378"/>
          </a:xfrm>
          <a:prstGeom prst="rect">
            <a:avLst/>
          </a:prstGeom>
          <a:noFill/>
        </p:spPr>
        <p:txBody>
          <a:bodyPr wrap="square" rtlCol="0">
            <a:spAutoFit/>
          </a:bodyPr>
          <a:lstStyle/>
          <a:p>
            <a:r>
              <a:rPr lang="en-US" sz="1600" b="1" i="1">
                <a:solidFill>
                  <a:prstClr val="black"/>
                </a:solidFill>
                <a:latin typeface="Arial Narrow" panose="020B0606020202030204" pitchFamily="34" charset="0"/>
              </a:rPr>
              <a:t>By the end of the first quarter,</a:t>
            </a:r>
            <a:br>
              <a:rPr lang="en-US" sz="1600" b="1" i="1">
                <a:solidFill>
                  <a:prstClr val="black"/>
                </a:solidFill>
                <a:latin typeface="Arial Narrow" panose="020B0606020202030204" pitchFamily="34" charset="0"/>
              </a:rPr>
            </a:br>
            <a:r>
              <a:rPr lang="en-US" sz="1600" b="1" i="1">
                <a:solidFill>
                  <a:prstClr val="black"/>
                </a:solidFill>
                <a:latin typeface="Arial Narrow" panose="020B0606020202030204" pitchFamily="34" charset="0"/>
              </a:rPr>
              <a:t>the student will:</a:t>
            </a:r>
            <a:endParaRPr lang="en-US" sz="1400" b="1" i="1">
              <a:solidFill>
                <a:prstClr val="black"/>
              </a:solidFill>
              <a:latin typeface="Arial Narrow" panose="020B0606020202030204" pitchFamily="34" charset="0"/>
            </a:endParaRPr>
          </a:p>
          <a:p>
            <a:pPr marL="285750" indent="-285750">
              <a:buFont typeface="Arial" panose="020B0604020202020204" pitchFamily="34" charset="0"/>
              <a:buChar char="•"/>
            </a:pPr>
            <a:r>
              <a:rPr lang="en-US" sz="1300">
                <a:solidFill>
                  <a:prstClr val="black"/>
                </a:solidFill>
                <a:latin typeface="Arial Narrow" panose="020B0606020202030204" pitchFamily="34" charset="0"/>
              </a:rPr>
              <a:t>produce /s/ in the initial position of words at the word level with 80% accuracy (Articulation)</a:t>
            </a:r>
          </a:p>
          <a:p>
            <a:pPr marL="285750" indent="-285750">
              <a:buFont typeface="Arial" panose="020B0604020202020204" pitchFamily="34" charset="0"/>
              <a:buChar char="•"/>
            </a:pPr>
            <a:r>
              <a:rPr lang="en-US" sz="1300">
                <a:solidFill>
                  <a:prstClr val="black"/>
                </a:solidFill>
                <a:latin typeface="Arial Narrow" panose="020B0606020202030204" pitchFamily="34" charset="0"/>
              </a:rPr>
              <a:t>use plural “s" at the word level with 80% accuracy (Language)</a:t>
            </a:r>
          </a:p>
          <a:p>
            <a:pPr marL="285750" indent="-285750">
              <a:buFont typeface="Arial" panose="020B0604020202020204" pitchFamily="34" charset="0"/>
              <a:buChar char="•"/>
            </a:pPr>
            <a:r>
              <a:rPr lang="en-US" sz="1300">
                <a:solidFill>
                  <a:prstClr val="black"/>
                </a:solidFill>
                <a:latin typeface="Arial Narrow" panose="020B0606020202030204" pitchFamily="34" charset="0"/>
              </a:rPr>
              <a:t>decode short “a" sound in CVC (e.g., cat, mat, pat) words with 90% accuracy (Literacy)</a:t>
            </a:r>
          </a:p>
          <a:p>
            <a:pPr marL="285750" indent="-285750">
              <a:buFont typeface="Arial" panose="020B0604020202020204" pitchFamily="34" charset="0"/>
              <a:buChar char="•"/>
            </a:pPr>
            <a:r>
              <a:rPr lang="en-US" sz="1300">
                <a:solidFill>
                  <a:prstClr val="black"/>
                </a:solidFill>
                <a:latin typeface="Arial Narrow" panose="020B0606020202030204" pitchFamily="34" charset="0"/>
              </a:rPr>
              <a:t>use compound sentences to describe a fictional narrative event 4 out of 5 trials (Language/Literacy)</a:t>
            </a:r>
          </a:p>
        </p:txBody>
      </p:sp>
      <p:sp>
        <p:nvSpPr>
          <p:cNvPr id="12" name="TextBox 11">
            <a:extLst>
              <a:ext uri="{FF2B5EF4-FFF2-40B4-BE49-F238E27FC236}">
                <a16:creationId xmlns:a16="http://schemas.microsoft.com/office/drawing/2014/main" id="{160A277D-A91B-ACE2-0F12-821AADB22411}"/>
              </a:ext>
            </a:extLst>
          </p:cNvPr>
          <p:cNvSpPr txBox="1"/>
          <p:nvPr/>
        </p:nvSpPr>
        <p:spPr>
          <a:xfrm>
            <a:off x="3449004" y="3465134"/>
            <a:ext cx="3221677" cy="2585323"/>
          </a:xfrm>
          <a:prstGeom prst="rect">
            <a:avLst/>
          </a:prstGeom>
          <a:noFill/>
        </p:spPr>
        <p:txBody>
          <a:bodyPr wrap="square" rtlCol="0">
            <a:spAutoFit/>
          </a:bodyPr>
          <a:lstStyle/>
          <a:p>
            <a:r>
              <a:rPr lang="en-US" sz="1600" b="1" i="1">
                <a:solidFill>
                  <a:prstClr val="black"/>
                </a:solidFill>
                <a:latin typeface="Arial Narrow" panose="020B0606020202030204" pitchFamily="34" charset="0"/>
              </a:rPr>
              <a:t>Evidence-based language intervention:</a:t>
            </a:r>
          </a:p>
          <a:p>
            <a:pPr marL="285750" indent="-285750">
              <a:buFont typeface="Arial" panose="020B0604020202020204" pitchFamily="34" charset="0"/>
              <a:buChar char="•"/>
            </a:pPr>
            <a:r>
              <a:rPr lang="en-US" sz="1300">
                <a:solidFill>
                  <a:prstClr val="black"/>
                </a:solidFill>
                <a:latin typeface="Arial Narrow" panose="020B0606020202030204" pitchFamily="34" charset="0"/>
              </a:rPr>
              <a:t>Articulation: discrimination training, imitations, phonetic placement, phonetic shaping, etc.</a:t>
            </a:r>
          </a:p>
          <a:p>
            <a:pPr marL="285750" indent="-285750">
              <a:buFont typeface="Arial" panose="020B0604020202020204" pitchFamily="34" charset="0"/>
              <a:buChar char="•"/>
            </a:pPr>
            <a:r>
              <a:rPr lang="en-US" sz="1300">
                <a:solidFill>
                  <a:prstClr val="black"/>
                </a:solidFill>
                <a:latin typeface="Arial Narrow" panose="020B0606020202030204" pitchFamily="34" charset="0"/>
              </a:rPr>
              <a:t>Language: Expansions (comments that add semantic and syntactic details to incomplete phrases), Focused stimulation (repeat a word or phrase multiple times in a conversation), Explicit teaching of rules</a:t>
            </a:r>
          </a:p>
          <a:p>
            <a:pPr marL="285750" indent="-285750">
              <a:buFont typeface="Arial" panose="020B0604020202020204" pitchFamily="34" charset="0"/>
              <a:buChar char="•"/>
            </a:pPr>
            <a:r>
              <a:rPr lang="en-US" sz="1300">
                <a:solidFill>
                  <a:prstClr val="black"/>
                </a:solidFill>
                <a:latin typeface="Arial Narrow" panose="020B0606020202030204" pitchFamily="34" charset="0"/>
              </a:rPr>
              <a:t>Literacy: decoding and encoding (e.g., phonological awareness), oral reading fluency (e.g., repeated reading, grammar and syntax)</a:t>
            </a:r>
          </a:p>
        </p:txBody>
      </p:sp>
      <p:sp>
        <p:nvSpPr>
          <p:cNvPr id="13" name="Rounded Rectangle 12">
            <a:extLst>
              <a:ext uri="{FF2B5EF4-FFF2-40B4-BE49-F238E27FC236}">
                <a16:creationId xmlns:a16="http://schemas.microsoft.com/office/drawing/2014/main" id="{8E61B883-23E7-00B8-C027-6C295510D269}"/>
              </a:ext>
            </a:extLst>
          </p:cNvPr>
          <p:cNvSpPr/>
          <p:nvPr/>
        </p:nvSpPr>
        <p:spPr>
          <a:xfrm>
            <a:off x="663238" y="1553058"/>
            <a:ext cx="1623463" cy="921299"/>
          </a:xfrm>
          <a:prstGeom prst="roundRect">
            <a:avLst/>
          </a:prstGeom>
          <a:solidFill>
            <a:srgbClr val="215968"/>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C000"/>
                </a:solidFill>
                <a:effectLst/>
                <a:uLnTx/>
                <a:uFillTx/>
                <a:latin typeface="Arial Black" panose="020B0A04020102020204" pitchFamily="34" charset="0"/>
                <a:ea typeface="+mn-ea"/>
                <a:cs typeface="+mn-cs"/>
              </a:rPr>
              <a:t>IEP </a:t>
            </a:r>
            <a:br>
              <a:rPr kumimoji="0" lang="en-US" sz="1800" b="0" i="0" u="none" strike="noStrike" kern="0" cap="none" spc="0" normalizeH="0" baseline="0" noProof="0">
                <a:ln>
                  <a:noFill/>
                </a:ln>
                <a:solidFill>
                  <a:srgbClr val="FFC000"/>
                </a:solidFill>
                <a:effectLst/>
                <a:uLnTx/>
                <a:uFillTx/>
                <a:latin typeface="Arial Black" panose="020B0A04020102020204" pitchFamily="34" charset="0"/>
                <a:ea typeface="+mn-ea"/>
                <a:cs typeface="+mn-cs"/>
              </a:rPr>
            </a:br>
            <a:r>
              <a:rPr kumimoji="0" lang="en-US" sz="1800" b="0" i="0" u="none" strike="noStrike" kern="0" cap="none" spc="0" normalizeH="0" baseline="0" noProof="0">
                <a:ln>
                  <a:noFill/>
                </a:ln>
                <a:solidFill>
                  <a:srgbClr val="FFC000"/>
                </a:solidFill>
                <a:effectLst/>
                <a:uLnTx/>
                <a:uFillTx/>
                <a:latin typeface="Arial Black" panose="020B0A04020102020204" pitchFamily="34" charset="0"/>
                <a:ea typeface="+mn-ea"/>
                <a:cs typeface="+mn-cs"/>
              </a:rPr>
              <a:t>Targets</a:t>
            </a:r>
          </a:p>
        </p:txBody>
      </p:sp>
      <p:sp>
        <p:nvSpPr>
          <p:cNvPr id="14" name="Rounded Rectangle 13">
            <a:extLst>
              <a:ext uri="{FF2B5EF4-FFF2-40B4-BE49-F238E27FC236}">
                <a16:creationId xmlns:a16="http://schemas.microsoft.com/office/drawing/2014/main" id="{99B650E1-41C0-5C0F-C83C-5102E14194B7}"/>
              </a:ext>
            </a:extLst>
          </p:cNvPr>
          <p:cNvSpPr/>
          <p:nvPr/>
        </p:nvSpPr>
        <p:spPr>
          <a:xfrm>
            <a:off x="2987015" y="1553058"/>
            <a:ext cx="2777992" cy="921299"/>
          </a:xfrm>
          <a:prstGeom prst="roundRect">
            <a:avLst/>
          </a:prstGeom>
          <a:solidFill>
            <a:srgbClr val="215968"/>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C000"/>
                </a:solidFill>
                <a:effectLst/>
                <a:uLnTx/>
                <a:uFillTx/>
                <a:latin typeface="Arial Black" panose="020B0A04020102020204" pitchFamily="34" charset="0"/>
                <a:ea typeface="+mn-ea"/>
                <a:cs typeface="+mn-cs"/>
              </a:rPr>
              <a:t>Evidence-Based Intervention </a:t>
            </a:r>
            <a:br>
              <a:rPr kumimoji="0" lang="en-US" sz="1800" b="0" i="0" u="none" strike="noStrike" kern="0" cap="none" spc="0" normalizeH="0" baseline="0" noProof="0">
                <a:ln>
                  <a:noFill/>
                </a:ln>
                <a:solidFill>
                  <a:srgbClr val="FFC000"/>
                </a:solidFill>
                <a:effectLst/>
                <a:uLnTx/>
                <a:uFillTx/>
                <a:latin typeface="Arial Black" panose="020B0A04020102020204" pitchFamily="34" charset="0"/>
                <a:ea typeface="+mn-ea"/>
                <a:cs typeface="+mn-cs"/>
              </a:rPr>
            </a:br>
            <a:r>
              <a:rPr kumimoji="0" lang="en-US" sz="1800" b="0" i="0" u="none" strike="noStrike" kern="0" cap="none" spc="0" normalizeH="0" baseline="0" noProof="0">
                <a:ln>
                  <a:noFill/>
                </a:ln>
                <a:solidFill>
                  <a:srgbClr val="FFC000"/>
                </a:solidFill>
                <a:effectLst/>
                <a:uLnTx/>
                <a:uFillTx/>
                <a:latin typeface="Arial Black" panose="020B0A04020102020204" pitchFamily="34" charset="0"/>
                <a:ea typeface="+mn-ea"/>
                <a:cs typeface="+mn-cs"/>
              </a:rPr>
              <a:t>Methods</a:t>
            </a:r>
          </a:p>
        </p:txBody>
      </p:sp>
      <p:sp>
        <p:nvSpPr>
          <p:cNvPr id="15" name="Rounded Rectangle 14">
            <a:extLst>
              <a:ext uri="{FF2B5EF4-FFF2-40B4-BE49-F238E27FC236}">
                <a16:creationId xmlns:a16="http://schemas.microsoft.com/office/drawing/2014/main" id="{DF827B01-54E0-9550-E604-0FB5EEC08361}"/>
              </a:ext>
            </a:extLst>
          </p:cNvPr>
          <p:cNvSpPr/>
          <p:nvPr/>
        </p:nvSpPr>
        <p:spPr>
          <a:xfrm>
            <a:off x="6552901" y="1553058"/>
            <a:ext cx="1955607" cy="921299"/>
          </a:xfrm>
          <a:prstGeom prst="roundRect">
            <a:avLst/>
          </a:prstGeom>
          <a:solidFill>
            <a:srgbClr val="215968"/>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C000"/>
                </a:solidFill>
                <a:effectLst/>
                <a:uLnTx/>
                <a:uFillTx/>
                <a:latin typeface="Arial Black" panose="020B0A04020102020204" pitchFamily="34" charset="0"/>
                <a:ea typeface="+mn-ea"/>
                <a:cs typeface="+mn-cs"/>
              </a:rPr>
              <a:t>Stimulus </a:t>
            </a:r>
            <a:br>
              <a:rPr kumimoji="0" lang="en-US" sz="1800" b="0" i="0" u="none" strike="noStrike" kern="0" cap="none" spc="0" normalizeH="0" baseline="0" noProof="0">
                <a:ln>
                  <a:noFill/>
                </a:ln>
                <a:solidFill>
                  <a:srgbClr val="FFC000"/>
                </a:solidFill>
                <a:effectLst/>
                <a:uLnTx/>
                <a:uFillTx/>
                <a:latin typeface="Arial Black" panose="020B0A04020102020204" pitchFamily="34" charset="0"/>
                <a:ea typeface="+mn-ea"/>
                <a:cs typeface="+mn-cs"/>
              </a:rPr>
            </a:br>
            <a:r>
              <a:rPr kumimoji="0" lang="en-US" sz="1800" b="0" i="0" u="none" strike="noStrike" kern="0" cap="none" spc="0" normalizeH="0" baseline="0" noProof="0">
                <a:ln>
                  <a:noFill/>
                </a:ln>
                <a:solidFill>
                  <a:srgbClr val="FFC000"/>
                </a:solidFill>
                <a:effectLst/>
                <a:uLnTx/>
                <a:uFillTx/>
                <a:latin typeface="Arial Black" panose="020B0A04020102020204" pitchFamily="34" charset="0"/>
                <a:ea typeface="+mn-ea"/>
                <a:cs typeface="+mn-cs"/>
              </a:rPr>
              <a:t>Materials</a:t>
            </a:r>
          </a:p>
        </p:txBody>
      </p:sp>
      <p:sp>
        <p:nvSpPr>
          <p:cNvPr id="16" name="Rounded Rectangle 15">
            <a:extLst>
              <a:ext uri="{FF2B5EF4-FFF2-40B4-BE49-F238E27FC236}">
                <a16:creationId xmlns:a16="http://schemas.microsoft.com/office/drawing/2014/main" id="{1D87CD04-7063-CED6-B112-8DF164D37750}"/>
              </a:ext>
            </a:extLst>
          </p:cNvPr>
          <p:cNvSpPr/>
          <p:nvPr/>
        </p:nvSpPr>
        <p:spPr>
          <a:xfrm>
            <a:off x="9296400" y="1553058"/>
            <a:ext cx="1955607" cy="921299"/>
          </a:xfrm>
          <a:prstGeom prst="roundRect">
            <a:avLst/>
          </a:prstGeom>
          <a:solidFill>
            <a:srgbClr val="215968"/>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C000"/>
                </a:solidFill>
                <a:effectLst/>
                <a:uLnTx/>
                <a:uFillTx/>
                <a:latin typeface="Arial Black" panose="020B0A04020102020204" pitchFamily="34" charset="0"/>
                <a:ea typeface="+mn-ea"/>
                <a:cs typeface="+mn-cs"/>
              </a:rPr>
              <a:t>Elicitation </a:t>
            </a:r>
            <a:br>
              <a:rPr kumimoji="0" lang="en-US" sz="1800" b="0" i="0" u="none" strike="noStrike" kern="0" cap="none" spc="0" normalizeH="0" baseline="0" noProof="0">
                <a:ln>
                  <a:noFill/>
                </a:ln>
                <a:solidFill>
                  <a:srgbClr val="FFC000"/>
                </a:solidFill>
                <a:effectLst/>
                <a:uLnTx/>
                <a:uFillTx/>
                <a:latin typeface="Arial Black" panose="020B0A04020102020204" pitchFamily="34" charset="0"/>
                <a:ea typeface="+mn-ea"/>
                <a:cs typeface="+mn-cs"/>
              </a:rPr>
            </a:br>
            <a:r>
              <a:rPr kumimoji="0" lang="en-US" sz="1800" b="0" i="0" u="none" strike="noStrike" kern="0" cap="none" spc="0" normalizeH="0" baseline="0" noProof="0">
                <a:ln>
                  <a:noFill/>
                </a:ln>
                <a:solidFill>
                  <a:srgbClr val="FFC000"/>
                </a:solidFill>
                <a:effectLst/>
                <a:uLnTx/>
                <a:uFillTx/>
                <a:latin typeface="Arial Black" panose="020B0A04020102020204" pitchFamily="34" charset="0"/>
                <a:ea typeface="+mn-ea"/>
                <a:cs typeface="+mn-cs"/>
              </a:rPr>
              <a:t>Techniques</a:t>
            </a:r>
          </a:p>
        </p:txBody>
      </p:sp>
      <p:pic>
        <p:nvPicPr>
          <p:cNvPr id="17" name="Picture 16">
            <a:extLst>
              <a:ext uri="{FF2B5EF4-FFF2-40B4-BE49-F238E27FC236}">
                <a16:creationId xmlns:a16="http://schemas.microsoft.com/office/drawing/2014/main" id="{98095A16-AF47-D332-2FA5-19C07E68AB45}"/>
              </a:ext>
            </a:extLst>
          </p:cNvPr>
          <p:cNvPicPr>
            <a:picLocks noChangeAspect="1"/>
          </p:cNvPicPr>
          <p:nvPr/>
        </p:nvPicPr>
        <p:blipFill>
          <a:blip r:embed="rId2">
            <a:duotone>
              <a:srgbClr val="4BACC6">
                <a:shade val="45000"/>
                <a:satMod val="135000"/>
              </a:srgbClr>
              <a:prstClr val="white"/>
            </a:duotone>
          </a:blip>
          <a:stretch>
            <a:fillRect/>
          </a:stretch>
        </p:blipFill>
        <p:spPr>
          <a:xfrm>
            <a:off x="6842041" y="4073183"/>
            <a:ext cx="2821372" cy="1860015"/>
          </a:xfrm>
          <a:prstGeom prst="rect">
            <a:avLst/>
          </a:prstGeom>
        </p:spPr>
      </p:pic>
      <p:sp>
        <p:nvSpPr>
          <p:cNvPr id="18" name="TextBox 17">
            <a:extLst>
              <a:ext uri="{FF2B5EF4-FFF2-40B4-BE49-F238E27FC236}">
                <a16:creationId xmlns:a16="http://schemas.microsoft.com/office/drawing/2014/main" id="{E3A6E73D-4828-D76A-AAAD-8D8D95269630}"/>
              </a:ext>
            </a:extLst>
          </p:cNvPr>
          <p:cNvSpPr txBox="1"/>
          <p:nvPr/>
        </p:nvSpPr>
        <p:spPr>
          <a:xfrm>
            <a:off x="6855322" y="3635489"/>
            <a:ext cx="2821372" cy="338554"/>
          </a:xfrm>
          <a:prstGeom prst="rect">
            <a:avLst/>
          </a:prstGeom>
          <a:noFill/>
        </p:spPr>
        <p:txBody>
          <a:bodyPr wrap="square" rtlCol="0">
            <a:spAutoFit/>
          </a:bodyPr>
          <a:lstStyle/>
          <a:p>
            <a:r>
              <a:rPr lang="en-US" sz="1600" b="1">
                <a:solidFill>
                  <a:srgbClr val="4BACC6">
                    <a:lumMod val="50000"/>
                  </a:srgbClr>
                </a:solidFill>
                <a:latin typeface="Calibri"/>
              </a:rPr>
              <a:t>[</a:t>
            </a:r>
            <a:r>
              <a:rPr lang="en-US" sz="1600" b="1">
                <a:solidFill>
                  <a:srgbClr val="FF0000"/>
                </a:solidFill>
                <a:latin typeface="Calibri"/>
              </a:rPr>
              <a:t> 218 </a:t>
            </a:r>
            <a:r>
              <a:rPr lang="en-US" sz="1600" b="1">
                <a:solidFill>
                  <a:srgbClr val="4BACC6">
                    <a:lumMod val="50000"/>
                  </a:srgbClr>
                </a:solidFill>
                <a:latin typeface="Calibri"/>
              </a:rPr>
              <a:t>items from one website ]</a:t>
            </a:r>
          </a:p>
        </p:txBody>
      </p:sp>
      <p:sp>
        <p:nvSpPr>
          <p:cNvPr id="19" name="Rounded Rectangle 18">
            <a:extLst>
              <a:ext uri="{FF2B5EF4-FFF2-40B4-BE49-F238E27FC236}">
                <a16:creationId xmlns:a16="http://schemas.microsoft.com/office/drawing/2014/main" id="{1D03C0A4-7AA5-D6A3-8707-94EE2FAB4B64}"/>
              </a:ext>
            </a:extLst>
          </p:cNvPr>
          <p:cNvSpPr/>
          <p:nvPr/>
        </p:nvSpPr>
        <p:spPr>
          <a:xfrm>
            <a:off x="9871692" y="3227721"/>
            <a:ext cx="2091708" cy="3173077"/>
          </a:xfrm>
          <a:prstGeom prst="roundRect">
            <a:avLst/>
          </a:prstGeom>
          <a:solidFill>
            <a:srgbClr val="C0E1E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A00DF1C8-C6A2-8A7A-1261-07AEE7136243}"/>
              </a:ext>
            </a:extLst>
          </p:cNvPr>
          <p:cNvSpPr txBox="1"/>
          <p:nvPr/>
        </p:nvSpPr>
        <p:spPr>
          <a:xfrm>
            <a:off x="9879126" y="3501377"/>
            <a:ext cx="2091708" cy="738664"/>
          </a:xfrm>
          <a:prstGeom prst="rect">
            <a:avLst/>
          </a:prstGeom>
          <a:noFill/>
        </p:spPr>
        <p:txBody>
          <a:bodyPr wrap="square" rtlCol="0">
            <a:spAutoFit/>
          </a:bodyPr>
          <a:lstStyle/>
          <a:p>
            <a:pPr algn="ctr"/>
            <a:r>
              <a:rPr lang="en-US" sz="1400" b="1" i="1">
                <a:solidFill>
                  <a:prstClr val="black"/>
                </a:solidFill>
                <a:latin typeface="Arial Narrow" panose="020B0606020202030204" pitchFamily="34" charset="0"/>
              </a:rPr>
              <a:t>Scaffold needs to consider children’s abilities, and suitability for the context</a:t>
            </a:r>
          </a:p>
        </p:txBody>
      </p:sp>
      <p:sp>
        <p:nvSpPr>
          <p:cNvPr id="21" name="Summing Junction 20">
            <a:extLst>
              <a:ext uri="{FF2B5EF4-FFF2-40B4-BE49-F238E27FC236}">
                <a16:creationId xmlns:a16="http://schemas.microsoft.com/office/drawing/2014/main" id="{07D9309A-F3AE-B784-4807-07B003BAC889}"/>
              </a:ext>
            </a:extLst>
          </p:cNvPr>
          <p:cNvSpPr/>
          <p:nvPr/>
        </p:nvSpPr>
        <p:spPr>
          <a:xfrm>
            <a:off x="2429424" y="1897961"/>
            <a:ext cx="414867" cy="414867"/>
          </a:xfrm>
          <a:prstGeom prst="flowChartSummingJunction">
            <a:avLst/>
          </a:prstGeom>
          <a:solidFill>
            <a:srgbClr val="215968"/>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 name="Summing Junction 21">
            <a:extLst>
              <a:ext uri="{FF2B5EF4-FFF2-40B4-BE49-F238E27FC236}">
                <a16:creationId xmlns:a16="http://schemas.microsoft.com/office/drawing/2014/main" id="{0E88EDC2-F4FA-D2D0-3802-4106C48C3520}"/>
              </a:ext>
            </a:extLst>
          </p:cNvPr>
          <p:cNvSpPr/>
          <p:nvPr/>
        </p:nvSpPr>
        <p:spPr>
          <a:xfrm>
            <a:off x="5951520" y="1897961"/>
            <a:ext cx="414867" cy="414867"/>
          </a:xfrm>
          <a:prstGeom prst="flowChartSummingJunction">
            <a:avLst/>
          </a:prstGeom>
          <a:solidFill>
            <a:srgbClr val="215968"/>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 name="Summing Junction 22">
            <a:extLst>
              <a:ext uri="{FF2B5EF4-FFF2-40B4-BE49-F238E27FC236}">
                <a16:creationId xmlns:a16="http://schemas.microsoft.com/office/drawing/2014/main" id="{15FFFAED-0325-E191-25F6-32B480F67C59}"/>
              </a:ext>
            </a:extLst>
          </p:cNvPr>
          <p:cNvSpPr/>
          <p:nvPr/>
        </p:nvSpPr>
        <p:spPr>
          <a:xfrm>
            <a:off x="8695022" y="1897961"/>
            <a:ext cx="414867" cy="414867"/>
          </a:xfrm>
          <a:prstGeom prst="flowChartSummingJunction">
            <a:avLst/>
          </a:prstGeom>
          <a:solidFill>
            <a:srgbClr val="215968"/>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7017D5D7-FF60-F877-F7F7-32FA627244BD}"/>
              </a:ext>
            </a:extLst>
          </p:cNvPr>
          <p:cNvSpPr txBox="1"/>
          <p:nvPr/>
        </p:nvSpPr>
        <p:spPr>
          <a:xfrm>
            <a:off x="7973498" y="5933198"/>
            <a:ext cx="1632178" cy="215444"/>
          </a:xfrm>
          <a:prstGeom prst="rect">
            <a:avLst/>
          </a:prstGeom>
          <a:noFill/>
        </p:spPr>
        <p:txBody>
          <a:bodyPr wrap="none" rtlCol="0">
            <a:spAutoFit/>
          </a:bodyPr>
          <a:lstStyle/>
          <a:p>
            <a:r>
              <a:rPr lang="en-US" sz="800">
                <a:solidFill>
                  <a:srgbClr val="4BACC6">
                    <a:lumMod val="50000"/>
                  </a:srgbClr>
                </a:solidFill>
                <a:latin typeface="Calibri"/>
              </a:rPr>
              <a:t>[https://</a:t>
            </a:r>
            <a:r>
              <a:rPr lang="en-US" sz="800" err="1">
                <a:solidFill>
                  <a:srgbClr val="4BACC6">
                    <a:lumMod val="50000"/>
                  </a:srgbClr>
                </a:solidFill>
                <a:latin typeface="Calibri"/>
              </a:rPr>
              <a:t>www.superduperinc.com</a:t>
            </a:r>
            <a:r>
              <a:rPr lang="en-US" sz="800">
                <a:solidFill>
                  <a:srgbClr val="4BACC6">
                    <a:lumMod val="50000"/>
                  </a:srgbClr>
                </a:solidFill>
                <a:latin typeface="Calibri"/>
              </a:rPr>
              <a:t>]</a:t>
            </a:r>
          </a:p>
        </p:txBody>
      </p:sp>
      <p:pic>
        <p:nvPicPr>
          <p:cNvPr id="25" name="Picture 24">
            <a:extLst>
              <a:ext uri="{FF2B5EF4-FFF2-40B4-BE49-F238E27FC236}">
                <a16:creationId xmlns:a16="http://schemas.microsoft.com/office/drawing/2014/main" id="{30A5BDAF-C1DE-5539-903F-9413109CAF92}"/>
              </a:ext>
            </a:extLst>
          </p:cNvPr>
          <p:cNvPicPr>
            <a:picLocks noChangeAspect="1"/>
          </p:cNvPicPr>
          <p:nvPr/>
        </p:nvPicPr>
        <p:blipFill>
          <a:blip r:embed="rId3"/>
          <a:stretch>
            <a:fillRect/>
          </a:stretch>
        </p:blipFill>
        <p:spPr>
          <a:xfrm>
            <a:off x="10003146" y="4267200"/>
            <a:ext cx="1828800" cy="1828800"/>
          </a:xfrm>
          <a:prstGeom prst="rect">
            <a:avLst/>
          </a:prstGeom>
        </p:spPr>
      </p:pic>
    </p:spTree>
    <p:extLst>
      <p:ext uri="{BB962C8B-B14F-4D97-AF65-F5344CB8AC3E}">
        <p14:creationId xmlns:p14="http://schemas.microsoft.com/office/powerpoint/2010/main" val="2392597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79AEDC-5A0B-93D1-44D0-456A68F5133B}"/>
              </a:ext>
            </a:extLst>
          </p:cNvPr>
          <p:cNvSpPr>
            <a:spLocks noGrp="1"/>
          </p:cNvSpPr>
          <p:nvPr>
            <p:ph type="title"/>
          </p:nvPr>
        </p:nvSpPr>
        <p:spPr/>
        <p:txBody>
          <a:bodyPr/>
          <a:lstStyle/>
          <a:p>
            <a:r>
              <a:rPr lang="en-US"/>
              <a:t>Solving one problem adds to another</a:t>
            </a:r>
          </a:p>
        </p:txBody>
      </p:sp>
      <p:sp>
        <p:nvSpPr>
          <p:cNvPr id="4" name="Content Placeholder 4">
            <a:extLst>
              <a:ext uri="{FF2B5EF4-FFF2-40B4-BE49-F238E27FC236}">
                <a16:creationId xmlns:a16="http://schemas.microsoft.com/office/drawing/2014/main" id="{0297DAAB-8FEC-29A8-F499-18140A8B0895}"/>
              </a:ext>
            </a:extLst>
          </p:cNvPr>
          <p:cNvSpPr>
            <a:spLocks noGrp="1"/>
          </p:cNvSpPr>
          <p:nvPr>
            <p:ph sz="quarter" idx="10"/>
          </p:nvPr>
        </p:nvSpPr>
        <p:spPr>
          <a:xfrm>
            <a:off x="850173" y="1239696"/>
            <a:ext cx="10974682" cy="5032989"/>
          </a:xfrm>
        </p:spPr>
        <p:txBody>
          <a:bodyPr/>
          <a:lstStyle/>
          <a:p>
            <a:pPr marL="457200" indent="-457200">
              <a:buFont typeface="Arial" panose="020B0604020202020204" pitchFamily="34" charset="0"/>
              <a:buChar char="•"/>
            </a:pPr>
            <a:r>
              <a:rPr lang="en-US" sz="2800"/>
              <a:t>If more children are identified, we must provide services</a:t>
            </a:r>
          </a:p>
          <a:p>
            <a:pPr marL="457200" indent="-457200">
              <a:buFont typeface="Arial" panose="020B0604020202020204" pitchFamily="34" charset="0"/>
              <a:buChar char="•"/>
            </a:pPr>
            <a:r>
              <a:rPr lang="en-US" sz="2800"/>
              <a:t>This makes it even harder to provide quality intervention</a:t>
            </a:r>
          </a:p>
          <a:p>
            <a:pPr marL="457200" indent="-457200">
              <a:buFont typeface="Arial" panose="020B0604020202020204" pitchFamily="34" charset="0"/>
              <a:buChar char="•"/>
            </a:pPr>
            <a:r>
              <a:rPr lang="en-US" sz="2800"/>
              <a:t>We need coordinated solutions </a:t>
            </a:r>
          </a:p>
        </p:txBody>
      </p:sp>
    </p:spTree>
    <p:extLst>
      <p:ext uri="{BB962C8B-B14F-4D97-AF65-F5344CB8AC3E}">
        <p14:creationId xmlns:p14="http://schemas.microsoft.com/office/powerpoint/2010/main" val="3485245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638F94-18FE-FB49-4697-57FF13C299EA}"/>
              </a:ext>
            </a:extLst>
          </p:cNvPr>
          <p:cNvSpPr>
            <a:spLocks noGrp="1"/>
          </p:cNvSpPr>
          <p:nvPr>
            <p:ph type="title"/>
          </p:nvPr>
        </p:nvSpPr>
        <p:spPr/>
        <p:txBody>
          <a:bodyPr/>
          <a:lstStyle/>
          <a:p>
            <a:r>
              <a:rPr lang="en-US"/>
              <a:t>AI Screener and AI Orchestrator</a:t>
            </a:r>
          </a:p>
        </p:txBody>
      </p:sp>
      <p:cxnSp>
        <p:nvCxnSpPr>
          <p:cNvPr id="2" name="Curved Connector 1">
            <a:extLst>
              <a:ext uri="{FF2B5EF4-FFF2-40B4-BE49-F238E27FC236}">
                <a16:creationId xmlns:a16="http://schemas.microsoft.com/office/drawing/2014/main" id="{B080F5EA-332D-252F-E07C-62031A9E19D0}"/>
              </a:ext>
            </a:extLst>
          </p:cNvPr>
          <p:cNvCxnSpPr>
            <a:cxnSpLocks/>
          </p:cNvCxnSpPr>
          <p:nvPr/>
        </p:nvCxnSpPr>
        <p:spPr>
          <a:xfrm>
            <a:off x="6442244" y="3329511"/>
            <a:ext cx="604095" cy="585240"/>
          </a:xfrm>
          <a:prstGeom prst="curvedConnector2">
            <a:avLst/>
          </a:prstGeom>
          <a:noFill/>
          <a:ln w="19050" cap="flat" cmpd="sng" algn="ctr">
            <a:solidFill>
              <a:srgbClr val="8A8A8A"/>
            </a:solidFill>
            <a:prstDash val="solid"/>
            <a:tailEnd type="triangle"/>
          </a:ln>
          <a:effectLst/>
        </p:spPr>
      </p:cxnSp>
      <p:grpSp>
        <p:nvGrpSpPr>
          <p:cNvPr id="3" name="Group 2">
            <a:extLst>
              <a:ext uri="{FF2B5EF4-FFF2-40B4-BE49-F238E27FC236}">
                <a16:creationId xmlns:a16="http://schemas.microsoft.com/office/drawing/2014/main" id="{B535BB72-0093-CDCB-3DED-3AD23DE84735}"/>
              </a:ext>
            </a:extLst>
          </p:cNvPr>
          <p:cNvGrpSpPr/>
          <p:nvPr/>
        </p:nvGrpSpPr>
        <p:grpSpPr>
          <a:xfrm>
            <a:off x="9982200" y="1943822"/>
            <a:ext cx="2159322" cy="2159322"/>
            <a:chOff x="9982200" y="2524871"/>
            <a:chExt cx="2159322" cy="2159322"/>
          </a:xfrm>
        </p:grpSpPr>
        <p:pic>
          <p:nvPicPr>
            <p:cNvPr id="4" name="Graphic 3" descr="Monitor with solid fill">
              <a:extLst>
                <a:ext uri="{FF2B5EF4-FFF2-40B4-BE49-F238E27FC236}">
                  <a16:creationId xmlns:a16="http://schemas.microsoft.com/office/drawing/2014/main" id="{FB39FCAF-E77A-09DC-EF3A-31A456A473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2200" y="2524871"/>
              <a:ext cx="2159322" cy="2159322"/>
            </a:xfrm>
            <a:prstGeom prst="rect">
              <a:avLst/>
            </a:prstGeom>
          </p:spPr>
        </p:pic>
        <p:sp>
          <p:nvSpPr>
            <p:cNvPr id="7" name="Rectangle 6">
              <a:extLst>
                <a:ext uri="{FF2B5EF4-FFF2-40B4-BE49-F238E27FC236}">
                  <a16:creationId xmlns:a16="http://schemas.microsoft.com/office/drawing/2014/main" id="{F4D6177B-0F91-E5A6-2AC9-7AF83AF2917E}"/>
                </a:ext>
              </a:extLst>
            </p:cNvPr>
            <p:cNvSpPr/>
            <p:nvPr/>
          </p:nvSpPr>
          <p:spPr>
            <a:xfrm>
              <a:off x="10286451" y="2966370"/>
              <a:ext cx="1550384" cy="1009572"/>
            </a:xfrm>
            <a:prstGeom prst="rect">
              <a:avLst/>
            </a:prstGeom>
            <a:solidFill>
              <a:sysClr val="window" lastClr="FFFFFF">
                <a:lumMod val="95000"/>
              </a:sysClr>
            </a:solidFill>
            <a:ln w="25400" cap="flat" cmpd="sng" algn="ctr">
              <a:solidFill>
                <a:sysClr val="window" lastClr="FFFFFF">
                  <a:lumMod val="9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8" name="Picture 7" descr="Graphical user interface&#10;&#10;Description automatically generated">
              <a:extLst>
                <a:ext uri="{FF2B5EF4-FFF2-40B4-BE49-F238E27FC236}">
                  <a16:creationId xmlns:a16="http://schemas.microsoft.com/office/drawing/2014/main" id="{A02F3A16-AB5F-CFFC-3404-316C9FD9AD3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9574" t="37743" r="458" b="31117"/>
            <a:stretch/>
          </p:blipFill>
          <p:spPr>
            <a:xfrm>
              <a:off x="10826638" y="3016446"/>
              <a:ext cx="972521" cy="935818"/>
            </a:xfrm>
            <a:prstGeom prst="rect">
              <a:avLst/>
            </a:prstGeom>
            <a:solidFill>
              <a:sysClr val="window" lastClr="FFFFFF"/>
            </a:solidFill>
          </p:spPr>
        </p:pic>
        <p:pic>
          <p:nvPicPr>
            <p:cNvPr id="9" name="Graphic 8" descr="Gauge with solid fill">
              <a:extLst>
                <a:ext uri="{FF2B5EF4-FFF2-40B4-BE49-F238E27FC236}">
                  <a16:creationId xmlns:a16="http://schemas.microsoft.com/office/drawing/2014/main" id="{8422ACCE-7422-80FC-97C3-E9FDDC46D4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3060" y="3495671"/>
              <a:ext cx="420695" cy="420695"/>
            </a:xfrm>
            <a:prstGeom prst="rect">
              <a:avLst/>
            </a:prstGeom>
          </p:spPr>
        </p:pic>
        <p:pic>
          <p:nvPicPr>
            <p:cNvPr id="10" name="Graphic 9" descr="Daily calendar with solid fill">
              <a:extLst>
                <a:ext uri="{FF2B5EF4-FFF2-40B4-BE49-F238E27FC236}">
                  <a16:creationId xmlns:a16="http://schemas.microsoft.com/office/drawing/2014/main" id="{419AFB05-964F-31A1-CC5A-3DACF395D3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42951" y="3055084"/>
              <a:ext cx="450804" cy="450804"/>
            </a:xfrm>
            <a:prstGeom prst="rect">
              <a:avLst/>
            </a:prstGeom>
          </p:spPr>
        </p:pic>
      </p:grpSp>
      <p:cxnSp>
        <p:nvCxnSpPr>
          <p:cNvPr id="11" name="Curved Connector 10">
            <a:extLst>
              <a:ext uri="{FF2B5EF4-FFF2-40B4-BE49-F238E27FC236}">
                <a16:creationId xmlns:a16="http://schemas.microsoft.com/office/drawing/2014/main" id="{52653F81-777C-EF9C-13CE-84DD8BBF2E8A}"/>
              </a:ext>
            </a:extLst>
          </p:cNvPr>
          <p:cNvCxnSpPr>
            <a:cxnSpLocks/>
            <a:endCxn id="27" idx="2"/>
          </p:cNvCxnSpPr>
          <p:nvPr/>
        </p:nvCxnSpPr>
        <p:spPr>
          <a:xfrm flipV="1">
            <a:off x="6423468" y="2274032"/>
            <a:ext cx="634726" cy="560979"/>
          </a:xfrm>
          <a:prstGeom prst="curvedConnector2">
            <a:avLst/>
          </a:prstGeom>
          <a:noFill/>
          <a:ln w="19050" cap="flat" cmpd="sng" algn="ctr">
            <a:solidFill>
              <a:srgbClr val="429BB2"/>
            </a:solidFill>
            <a:prstDash val="solid"/>
            <a:tailEnd type="triangle"/>
          </a:ln>
          <a:effectLst/>
        </p:spPr>
      </p:cxnSp>
      <p:sp>
        <p:nvSpPr>
          <p:cNvPr id="12" name="Rectangle: Rounded Corners 139">
            <a:extLst>
              <a:ext uri="{FF2B5EF4-FFF2-40B4-BE49-F238E27FC236}">
                <a16:creationId xmlns:a16="http://schemas.microsoft.com/office/drawing/2014/main" id="{94775A4E-EB47-F259-ED40-FEE04857EE72}"/>
              </a:ext>
            </a:extLst>
          </p:cNvPr>
          <p:cNvSpPr/>
          <p:nvPr/>
        </p:nvSpPr>
        <p:spPr>
          <a:xfrm>
            <a:off x="1440088" y="1873468"/>
            <a:ext cx="1397785" cy="866533"/>
          </a:xfrm>
          <a:prstGeom prst="roundRect">
            <a:avLst/>
          </a:prstGeom>
          <a:solidFill>
            <a:srgbClr val="00CCFF"/>
          </a:solidFill>
          <a:ln w="25400" cap="flat" cmpd="sng" algn="ctr">
            <a:solidFill>
              <a:srgbClr val="FFC000"/>
            </a:solidFill>
            <a:prstDash val="solid"/>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ounded Rectangle 12">
            <a:extLst>
              <a:ext uri="{FF2B5EF4-FFF2-40B4-BE49-F238E27FC236}">
                <a16:creationId xmlns:a16="http://schemas.microsoft.com/office/drawing/2014/main" id="{0EA4A6F7-A0D8-021D-B0C9-4B6919ABDF40}"/>
              </a:ext>
            </a:extLst>
          </p:cNvPr>
          <p:cNvSpPr/>
          <p:nvPr/>
        </p:nvSpPr>
        <p:spPr>
          <a:xfrm>
            <a:off x="1614871" y="2069495"/>
            <a:ext cx="1032153" cy="481132"/>
          </a:xfrm>
          <a:prstGeom prst="roundRect">
            <a:avLst/>
          </a:prstGeom>
          <a:solidFill>
            <a:srgbClr val="4BACC6">
              <a:lumMod val="50000"/>
            </a:srgbClr>
          </a:solidFill>
          <a:ln w="25400" cap="flat" cmpd="sng" algn="ctr">
            <a:solidFill>
              <a:srgbClr val="4BACC6">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C000"/>
                </a:solidFill>
                <a:effectLst/>
                <a:uLnTx/>
                <a:uFillTx/>
                <a:latin typeface="Arial Black" panose="020B0A04020102020204" pitchFamily="34" charset="0"/>
                <a:ea typeface="+mn-ea"/>
                <a:cs typeface="+mn-cs"/>
              </a:rPr>
              <a:t>AI Screener</a:t>
            </a:r>
          </a:p>
        </p:txBody>
      </p:sp>
      <p:sp>
        <p:nvSpPr>
          <p:cNvPr id="14" name="Rounded Rectangle 13">
            <a:extLst>
              <a:ext uri="{FF2B5EF4-FFF2-40B4-BE49-F238E27FC236}">
                <a16:creationId xmlns:a16="http://schemas.microsoft.com/office/drawing/2014/main" id="{1949BE5C-3207-3E4B-BA80-F8531AD47FC5}"/>
              </a:ext>
            </a:extLst>
          </p:cNvPr>
          <p:cNvSpPr/>
          <p:nvPr/>
        </p:nvSpPr>
        <p:spPr>
          <a:xfrm>
            <a:off x="4984120" y="1943821"/>
            <a:ext cx="1491997" cy="2157405"/>
          </a:xfrm>
          <a:prstGeom prst="roundRect">
            <a:avLst/>
          </a:prstGeom>
          <a:solidFill>
            <a:srgbClr val="4BACC6">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Montserrat" pitchFamily="2" charset="77"/>
              <a:ea typeface="+mn-ea"/>
              <a:cs typeface="+mn-cs"/>
            </a:endParaRPr>
          </a:p>
        </p:txBody>
      </p:sp>
      <p:sp>
        <p:nvSpPr>
          <p:cNvPr id="15" name="TextBox 14">
            <a:extLst>
              <a:ext uri="{FF2B5EF4-FFF2-40B4-BE49-F238E27FC236}">
                <a16:creationId xmlns:a16="http://schemas.microsoft.com/office/drawing/2014/main" id="{76F2FCDA-8DDD-64E3-28E0-EE8E3283AA41}"/>
              </a:ext>
            </a:extLst>
          </p:cNvPr>
          <p:cNvSpPr txBox="1"/>
          <p:nvPr/>
        </p:nvSpPr>
        <p:spPr>
          <a:xfrm>
            <a:off x="4968237" y="2519571"/>
            <a:ext cx="1508666" cy="1061829"/>
          </a:xfrm>
          <a:prstGeom prst="rect">
            <a:avLst/>
          </a:prstGeom>
          <a:noFill/>
        </p:spPr>
        <p:txBody>
          <a:bodyPr wrap="square" rtlCol="0">
            <a:spAutoFit/>
          </a:bodyPr>
          <a:lstStyle/>
          <a:p>
            <a:pPr algn="ctr"/>
            <a:r>
              <a:rPr lang="en-US" sz="1300">
                <a:solidFill>
                  <a:srgbClr val="4BACC6">
                    <a:lumMod val="50000"/>
                  </a:srgbClr>
                </a:solidFill>
                <a:latin typeface="Arial Black" panose="020B0A04020102020204" pitchFamily="34" charset="0"/>
              </a:rPr>
              <a:t>Evaluation</a:t>
            </a:r>
            <a:br>
              <a:rPr lang="en-US" sz="1300">
                <a:solidFill>
                  <a:srgbClr val="4BACC6">
                    <a:lumMod val="50000"/>
                  </a:srgbClr>
                </a:solidFill>
                <a:latin typeface="Arial Black" panose="020B0A04020102020204" pitchFamily="34" charset="0"/>
              </a:rPr>
            </a:br>
            <a:r>
              <a:rPr lang="en-US" sz="1200">
                <a:solidFill>
                  <a:srgbClr val="4BACC6">
                    <a:lumMod val="50000"/>
                  </a:srgbClr>
                </a:solidFill>
                <a:latin typeface="Arial Narrow" panose="020B0606020202030204" pitchFamily="34" charset="0"/>
              </a:rPr>
              <a:t>by SLPs</a:t>
            </a:r>
            <a:br>
              <a:rPr lang="en-US" sz="1200">
                <a:solidFill>
                  <a:srgbClr val="4BACC6">
                    <a:lumMod val="50000"/>
                  </a:srgbClr>
                </a:solidFill>
                <a:latin typeface="Arial Narrow" panose="020B0606020202030204" pitchFamily="34" charset="0"/>
              </a:rPr>
            </a:br>
            <a:r>
              <a:rPr lang="en-US" sz="1200">
                <a:solidFill>
                  <a:srgbClr val="4BACC6">
                    <a:lumMod val="50000"/>
                  </a:srgbClr>
                </a:solidFill>
                <a:latin typeface="Arial Narrow" panose="020B0606020202030204" pitchFamily="34" charset="0"/>
              </a:rPr>
              <a:t>and </a:t>
            </a:r>
            <a:br>
              <a:rPr lang="en-US" sz="1100">
                <a:solidFill>
                  <a:srgbClr val="4BACC6">
                    <a:lumMod val="50000"/>
                  </a:srgbClr>
                </a:solidFill>
                <a:latin typeface="Arial Black" panose="020B0A04020102020204" pitchFamily="34" charset="0"/>
              </a:rPr>
            </a:br>
            <a:r>
              <a:rPr lang="en-US" sz="1300">
                <a:solidFill>
                  <a:srgbClr val="4BACC6">
                    <a:lumMod val="50000"/>
                  </a:srgbClr>
                </a:solidFill>
                <a:latin typeface="Arial Black" panose="020B0A04020102020204" pitchFamily="34" charset="0"/>
              </a:rPr>
              <a:t>Eligibility </a:t>
            </a:r>
          </a:p>
          <a:p>
            <a:pPr algn="ctr"/>
            <a:r>
              <a:rPr lang="en-US" sz="1300">
                <a:solidFill>
                  <a:srgbClr val="4BACC6">
                    <a:lumMod val="50000"/>
                  </a:srgbClr>
                </a:solidFill>
                <a:latin typeface="Arial Black" panose="020B0A04020102020204" pitchFamily="34" charset="0"/>
              </a:rPr>
              <a:t>Determination</a:t>
            </a:r>
          </a:p>
        </p:txBody>
      </p:sp>
      <p:grpSp>
        <p:nvGrpSpPr>
          <p:cNvPr id="16" name="Group 15">
            <a:extLst>
              <a:ext uri="{FF2B5EF4-FFF2-40B4-BE49-F238E27FC236}">
                <a16:creationId xmlns:a16="http://schemas.microsoft.com/office/drawing/2014/main" id="{57B57042-D5E6-3A86-8119-05F67608F54D}"/>
              </a:ext>
            </a:extLst>
          </p:cNvPr>
          <p:cNvGrpSpPr/>
          <p:nvPr/>
        </p:nvGrpSpPr>
        <p:grpSpPr>
          <a:xfrm>
            <a:off x="8373372" y="1383750"/>
            <a:ext cx="1695267" cy="1083202"/>
            <a:chOff x="8373372" y="1383750"/>
            <a:chExt cx="1695267" cy="1083202"/>
          </a:xfrm>
        </p:grpSpPr>
        <p:sp>
          <p:nvSpPr>
            <p:cNvPr id="17" name="Rectangle: Rounded Corners 140">
              <a:extLst>
                <a:ext uri="{FF2B5EF4-FFF2-40B4-BE49-F238E27FC236}">
                  <a16:creationId xmlns:a16="http://schemas.microsoft.com/office/drawing/2014/main" id="{90414DEA-AE2C-4066-1B6F-A7563840DE52}"/>
                </a:ext>
              </a:extLst>
            </p:cNvPr>
            <p:cNvSpPr/>
            <p:nvPr/>
          </p:nvSpPr>
          <p:spPr>
            <a:xfrm>
              <a:off x="8373372" y="1383750"/>
              <a:ext cx="1695267" cy="1083202"/>
            </a:xfrm>
            <a:prstGeom prst="roundRect">
              <a:avLst/>
            </a:prstGeom>
            <a:solidFill>
              <a:srgbClr val="00CCFF"/>
            </a:solidFill>
            <a:ln w="25400" cap="flat" cmpd="sng" algn="ctr">
              <a:solidFill>
                <a:srgbClr val="FFC000"/>
              </a:solidFill>
              <a:prstDash val="solid"/>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ED194EA7-C0EE-6E64-23D9-92A470FF9239}"/>
                </a:ext>
              </a:extLst>
            </p:cNvPr>
            <p:cNvSpPr/>
            <p:nvPr/>
          </p:nvSpPr>
          <p:spPr>
            <a:xfrm>
              <a:off x="8575210" y="1570645"/>
              <a:ext cx="1314387" cy="738155"/>
            </a:xfrm>
            <a:prstGeom prst="roundRect">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Montserrat" pitchFamily="2" charset="77"/>
                <a:ea typeface="+mn-ea"/>
                <a:cs typeface="+mn-cs"/>
              </a:endParaRPr>
            </a:p>
          </p:txBody>
        </p:sp>
        <p:sp>
          <p:nvSpPr>
            <p:cNvPr id="19" name="TextBox 18">
              <a:extLst>
                <a:ext uri="{FF2B5EF4-FFF2-40B4-BE49-F238E27FC236}">
                  <a16:creationId xmlns:a16="http://schemas.microsoft.com/office/drawing/2014/main" id="{A1689A9B-C2ED-1DC2-5436-CA5F835688BB}"/>
                </a:ext>
              </a:extLst>
            </p:cNvPr>
            <p:cNvSpPr txBox="1"/>
            <p:nvPr/>
          </p:nvSpPr>
          <p:spPr>
            <a:xfrm>
              <a:off x="8595209" y="1705385"/>
              <a:ext cx="1294388" cy="492443"/>
            </a:xfrm>
            <a:prstGeom prst="rect">
              <a:avLst/>
            </a:prstGeom>
            <a:noFill/>
          </p:spPr>
          <p:txBody>
            <a:bodyPr wrap="squar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100" b="1" i="0" u="none" strike="noStrike" kern="0" cap="none" spc="0" normalizeH="0" baseline="0" noProof="0">
                  <a:ln>
                    <a:noFill/>
                  </a:ln>
                  <a:solidFill>
                    <a:srgbClr val="FFC000"/>
                  </a:solidFill>
                  <a:effectLst/>
                  <a:uLnTx/>
                  <a:uFillTx/>
                  <a:latin typeface="Arial Black" panose="020B0A04020102020204" pitchFamily="34" charset="0"/>
                </a:rPr>
                <a:t>AI Orchestrator</a:t>
              </a:r>
            </a:p>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FFC000"/>
                  </a:solidFill>
                  <a:effectLst/>
                  <a:uLnTx/>
                  <a:uFillTx/>
                  <a:latin typeface="Arial Narrow" panose="020B0606020202030204" pitchFamily="34" charset="0"/>
                </a:rPr>
                <a:t>Classroom (5-10)</a:t>
              </a:r>
            </a:p>
          </p:txBody>
        </p:sp>
      </p:grpSp>
      <p:sp>
        <p:nvSpPr>
          <p:cNvPr id="20" name="TextBox 19">
            <a:extLst>
              <a:ext uri="{FF2B5EF4-FFF2-40B4-BE49-F238E27FC236}">
                <a16:creationId xmlns:a16="http://schemas.microsoft.com/office/drawing/2014/main" id="{7D8B2CBA-91D7-93D4-89CD-2AE64A17EBA4}"/>
              </a:ext>
            </a:extLst>
          </p:cNvPr>
          <p:cNvSpPr txBox="1"/>
          <p:nvPr/>
        </p:nvSpPr>
        <p:spPr>
          <a:xfrm>
            <a:off x="6406321" y="4393521"/>
            <a:ext cx="1311215" cy="261610"/>
          </a:xfrm>
          <a:prstGeom prst="rect">
            <a:avLst/>
          </a:prstGeom>
          <a:noFill/>
        </p:spPr>
        <p:txBody>
          <a:bodyPr wrap="square" rtlCol="0">
            <a:spAutoFit/>
          </a:bodyPr>
          <a:lstStyle/>
          <a:p>
            <a:pPr algn="ctr"/>
            <a:r>
              <a:rPr lang="en-US" sz="1100" b="1">
                <a:solidFill>
                  <a:prstClr val="black"/>
                </a:solidFill>
                <a:latin typeface="Arial Narrow" panose="020B0606020202030204" pitchFamily="34" charset="0"/>
              </a:rPr>
              <a:t>IEP Children</a:t>
            </a:r>
          </a:p>
        </p:txBody>
      </p:sp>
      <p:sp>
        <p:nvSpPr>
          <p:cNvPr id="21" name="TextBox 20">
            <a:extLst>
              <a:ext uri="{FF2B5EF4-FFF2-40B4-BE49-F238E27FC236}">
                <a16:creationId xmlns:a16="http://schemas.microsoft.com/office/drawing/2014/main" id="{55D856E8-6CD2-E89B-1160-8CA0CF496FF0}"/>
              </a:ext>
            </a:extLst>
          </p:cNvPr>
          <p:cNvSpPr txBox="1"/>
          <p:nvPr/>
        </p:nvSpPr>
        <p:spPr>
          <a:xfrm>
            <a:off x="7887714" y="3986999"/>
            <a:ext cx="1380229" cy="473206"/>
          </a:xfrm>
          <a:prstGeom prst="rect">
            <a:avLst/>
          </a:prstGeom>
          <a:noFill/>
        </p:spPr>
        <p:txBody>
          <a:bodyPr wrap="square" rtlCol="0">
            <a:spAutoFit/>
          </a:bodyPr>
          <a:lstStyle/>
          <a:p>
            <a:pPr algn="ctr">
              <a:lnSpc>
                <a:spcPct val="75000"/>
              </a:lnSpc>
            </a:pPr>
            <a:r>
              <a:rPr lang="en-US" sz="1100" b="1">
                <a:solidFill>
                  <a:prstClr val="black"/>
                </a:solidFill>
                <a:latin typeface="Arial Narrow" panose="020B0606020202030204" pitchFamily="34" charset="0"/>
              </a:rPr>
              <a:t>Group based</a:t>
            </a:r>
          </a:p>
          <a:p>
            <a:pPr algn="ctr">
              <a:lnSpc>
                <a:spcPct val="75000"/>
              </a:lnSpc>
            </a:pPr>
            <a:r>
              <a:rPr lang="en-US" sz="1100" b="1">
                <a:solidFill>
                  <a:prstClr val="black"/>
                </a:solidFill>
                <a:latin typeface="Arial Narrow" panose="020B0606020202030204" pitchFamily="34" charset="0"/>
              </a:rPr>
              <a:t>Multi-target</a:t>
            </a:r>
          </a:p>
          <a:p>
            <a:pPr algn="ctr">
              <a:lnSpc>
                <a:spcPct val="75000"/>
              </a:lnSpc>
            </a:pPr>
            <a:r>
              <a:rPr lang="en-US" sz="1100" b="1">
                <a:solidFill>
                  <a:prstClr val="black"/>
                </a:solidFill>
                <a:latin typeface="Arial Narrow" panose="020B0606020202030204" pitchFamily="34" charset="0"/>
              </a:rPr>
              <a:t>Intervention</a:t>
            </a:r>
          </a:p>
        </p:txBody>
      </p:sp>
      <p:cxnSp>
        <p:nvCxnSpPr>
          <p:cNvPr id="22" name="Curved Connector 21">
            <a:extLst>
              <a:ext uri="{FF2B5EF4-FFF2-40B4-BE49-F238E27FC236}">
                <a16:creationId xmlns:a16="http://schemas.microsoft.com/office/drawing/2014/main" id="{611C6AD2-8B97-E8E9-DD93-B36EA9293831}"/>
              </a:ext>
            </a:extLst>
          </p:cNvPr>
          <p:cNvCxnSpPr>
            <a:cxnSpLocks/>
          </p:cNvCxnSpPr>
          <p:nvPr/>
        </p:nvCxnSpPr>
        <p:spPr>
          <a:xfrm>
            <a:off x="9457252" y="2308799"/>
            <a:ext cx="704309" cy="427136"/>
          </a:xfrm>
          <a:prstGeom prst="curvedConnector3">
            <a:avLst>
              <a:gd name="adj1" fmla="val 50000"/>
            </a:avLst>
          </a:prstGeom>
          <a:noFill/>
          <a:ln w="12700" cap="flat" cmpd="sng" algn="ctr">
            <a:solidFill>
              <a:srgbClr val="429BB2"/>
            </a:solidFill>
            <a:prstDash val="solid"/>
            <a:headEnd type="triangle"/>
            <a:tailEnd type="triangle"/>
          </a:ln>
          <a:effectLst/>
        </p:spPr>
      </p:cxnSp>
      <p:cxnSp>
        <p:nvCxnSpPr>
          <p:cNvPr id="23" name="Straight Arrow Connector 22">
            <a:extLst>
              <a:ext uri="{FF2B5EF4-FFF2-40B4-BE49-F238E27FC236}">
                <a16:creationId xmlns:a16="http://schemas.microsoft.com/office/drawing/2014/main" id="{57DAA428-251F-3FC4-9E07-410522E2085D}"/>
              </a:ext>
            </a:extLst>
          </p:cNvPr>
          <p:cNvCxnSpPr>
            <a:cxnSpLocks/>
            <a:stCxn id="13" idx="3"/>
          </p:cNvCxnSpPr>
          <p:nvPr/>
        </p:nvCxnSpPr>
        <p:spPr>
          <a:xfrm>
            <a:off x="2647024" y="2310061"/>
            <a:ext cx="281244" cy="0"/>
          </a:xfrm>
          <a:prstGeom prst="straightConnector1">
            <a:avLst/>
          </a:prstGeom>
          <a:noFill/>
          <a:ln w="19050" cap="flat" cmpd="sng" algn="ctr">
            <a:solidFill>
              <a:srgbClr val="429BB2"/>
            </a:solidFill>
            <a:prstDash val="solid"/>
            <a:tailEnd type="triangle"/>
          </a:ln>
          <a:effectLst/>
        </p:spPr>
      </p:cxnSp>
      <p:sp>
        <p:nvSpPr>
          <p:cNvPr id="24" name="Rectangle 23">
            <a:extLst>
              <a:ext uri="{FF2B5EF4-FFF2-40B4-BE49-F238E27FC236}">
                <a16:creationId xmlns:a16="http://schemas.microsoft.com/office/drawing/2014/main" id="{53F3B82B-C786-EF73-2856-59598B2A09E5}"/>
              </a:ext>
            </a:extLst>
          </p:cNvPr>
          <p:cNvSpPr/>
          <p:nvPr/>
        </p:nvSpPr>
        <p:spPr>
          <a:xfrm>
            <a:off x="3042664" y="3163201"/>
            <a:ext cx="1314450" cy="1073150"/>
          </a:xfrm>
          <a:prstGeom prst="rect">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ontserrat" pitchFamily="2" charset="77"/>
              <a:ea typeface="+mn-ea"/>
              <a:cs typeface="+mn-cs"/>
            </a:endParaRPr>
          </a:p>
        </p:txBody>
      </p:sp>
      <p:cxnSp>
        <p:nvCxnSpPr>
          <p:cNvPr id="25" name="Curved Connector 24">
            <a:extLst>
              <a:ext uri="{FF2B5EF4-FFF2-40B4-BE49-F238E27FC236}">
                <a16:creationId xmlns:a16="http://schemas.microsoft.com/office/drawing/2014/main" id="{0C03D7FF-A0FE-465F-F0B1-35EEA27E4E08}"/>
              </a:ext>
            </a:extLst>
          </p:cNvPr>
          <p:cNvCxnSpPr>
            <a:cxnSpLocks/>
            <a:stCxn id="79" idx="3"/>
          </p:cNvCxnSpPr>
          <p:nvPr/>
        </p:nvCxnSpPr>
        <p:spPr>
          <a:xfrm>
            <a:off x="4357114" y="2292326"/>
            <a:ext cx="626669" cy="571945"/>
          </a:xfrm>
          <a:prstGeom prst="curvedConnector3">
            <a:avLst/>
          </a:prstGeom>
          <a:noFill/>
          <a:ln w="19050" cap="flat" cmpd="sng" algn="ctr">
            <a:solidFill>
              <a:srgbClr val="429BB2"/>
            </a:solidFill>
            <a:prstDash val="solid"/>
            <a:tailEnd type="triangle"/>
          </a:ln>
          <a:effectLst/>
        </p:spPr>
      </p:cxnSp>
      <p:cxnSp>
        <p:nvCxnSpPr>
          <p:cNvPr id="26" name="Curved Connector 25">
            <a:extLst>
              <a:ext uri="{FF2B5EF4-FFF2-40B4-BE49-F238E27FC236}">
                <a16:creationId xmlns:a16="http://schemas.microsoft.com/office/drawing/2014/main" id="{F699C0E4-ADDF-A341-CF19-003317157D02}"/>
              </a:ext>
            </a:extLst>
          </p:cNvPr>
          <p:cNvCxnSpPr>
            <a:cxnSpLocks/>
            <a:stCxn id="24" idx="3"/>
          </p:cNvCxnSpPr>
          <p:nvPr/>
        </p:nvCxnSpPr>
        <p:spPr>
          <a:xfrm flipV="1">
            <a:off x="4357114" y="3278826"/>
            <a:ext cx="664983" cy="420950"/>
          </a:xfrm>
          <a:prstGeom prst="curvedConnector3">
            <a:avLst/>
          </a:prstGeom>
          <a:noFill/>
          <a:ln w="19050" cap="flat" cmpd="sng" algn="ctr">
            <a:solidFill>
              <a:srgbClr val="8A8A8A"/>
            </a:solidFill>
            <a:prstDash val="solid"/>
            <a:tailEnd type="triangle"/>
          </a:ln>
          <a:effectLst/>
        </p:spPr>
      </p:cxnSp>
      <p:sp>
        <p:nvSpPr>
          <p:cNvPr id="27" name="Rectangle 26">
            <a:extLst>
              <a:ext uri="{FF2B5EF4-FFF2-40B4-BE49-F238E27FC236}">
                <a16:creationId xmlns:a16="http://schemas.microsoft.com/office/drawing/2014/main" id="{5C78A9E7-9772-E8D8-27AF-427667D2EBC7}"/>
              </a:ext>
            </a:extLst>
          </p:cNvPr>
          <p:cNvSpPr/>
          <p:nvPr/>
        </p:nvSpPr>
        <p:spPr>
          <a:xfrm>
            <a:off x="6442244" y="1707183"/>
            <a:ext cx="1231900" cy="566849"/>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ontserrat" pitchFamily="2" charset="77"/>
              <a:ea typeface="+mn-ea"/>
              <a:cs typeface="+mn-cs"/>
            </a:endParaRPr>
          </a:p>
        </p:txBody>
      </p:sp>
      <p:cxnSp>
        <p:nvCxnSpPr>
          <p:cNvPr id="28" name="Curved Connector 27">
            <a:extLst>
              <a:ext uri="{FF2B5EF4-FFF2-40B4-BE49-F238E27FC236}">
                <a16:creationId xmlns:a16="http://schemas.microsoft.com/office/drawing/2014/main" id="{86C7B6DC-D4B1-E25E-3C90-713A228634F0}"/>
              </a:ext>
            </a:extLst>
          </p:cNvPr>
          <p:cNvCxnSpPr>
            <a:cxnSpLocks/>
          </p:cNvCxnSpPr>
          <p:nvPr/>
        </p:nvCxnSpPr>
        <p:spPr>
          <a:xfrm rot="10800000" flipV="1">
            <a:off x="7608317" y="3559236"/>
            <a:ext cx="1113581" cy="663488"/>
          </a:xfrm>
          <a:prstGeom prst="curvedConnector3">
            <a:avLst/>
          </a:prstGeom>
          <a:noFill/>
          <a:ln w="19050" cap="flat" cmpd="sng" algn="ctr">
            <a:solidFill>
              <a:srgbClr val="8A8A8A"/>
            </a:solidFill>
            <a:prstDash val="solid"/>
            <a:headEnd type="triangle" w="med" len="med"/>
            <a:tailEnd type="triangle" w="med" len="med"/>
          </a:ln>
          <a:effectLst/>
        </p:spPr>
      </p:cxnSp>
      <p:grpSp>
        <p:nvGrpSpPr>
          <p:cNvPr id="29" name="Group 28">
            <a:extLst>
              <a:ext uri="{FF2B5EF4-FFF2-40B4-BE49-F238E27FC236}">
                <a16:creationId xmlns:a16="http://schemas.microsoft.com/office/drawing/2014/main" id="{3A2362C2-76C2-C0DD-3B91-1D9D22AC45FA}"/>
              </a:ext>
            </a:extLst>
          </p:cNvPr>
          <p:cNvGrpSpPr/>
          <p:nvPr/>
        </p:nvGrpSpPr>
        <p:grpSpPr>
          <a:xfrm>
            <a:off x="7384369" y="2272463"/>
            <a:ext cx="1568454" cy="544746"/>
            <a:chOff x="7296412" y="2527442"/>
            <a:chExt cx="1568454" cy="544746"/>
          </a:xfrm>
        </p:grpSpPr>
        <p:sp>
          <p:nvSpPr>
            <p:cNvPr id="30" name="TextBox 29">
              <a:extLst>
                <a:ext uri="{FF2B5EF4-FFF2-40B4-BE49-F238E27FC236}">
                  <a16:creationId xmlns:a16="http://schemas.microsoft.com/office/drawing/2014/main" id="{5F6B83FC-1661-9BF5-524C-B23A6BD62572}"/>
                </a:ext>
              </a:extLst>
            </p:cNvPr>
            <p:cNvSpPr txBox="1"/>
            <p:nvPr/>
          </p:nvSpPr>
          <p:spPr>
            <a:xfrm>
              <a:off x="7590502" y="2720360"/>
              <a:ext cx="1047989" cy="351828"/>
            </a:xfrm>
            <a:prstGeom prst="rect">
              <a:avLst/>
            </a:prstGeom>
            <a:solidFill>
              <a:srgbClr val="4BACC6">
                <a:lumMod val="50000"/>
              </a:srgbClr>
            </a:solidFill>
            <a:ln w="19050">
              <a:solidFill>
                <a:srgbClr val="FFC000"/>
              </a:solidFill>
            </a:ln>
            <a:effectLst>
              <a:softEdge rad="12700"/>
            </a:effectLst>
          </p:spPr>
          <p:txBody>
            <a:bodyPr wrap="squar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050" b="1" i="0" u="none" strike="noStrike" kern="0" cap="none" spc="0" normalizeH="0" baseline="0" noProof="0">
                  <a:ln>
                    <a:noFill/>
                  </a:ln>
                  <a:solidFill>
                    <a:srgbClr val="FFC000"/>
                  </a:solidFill>
                  <a:effectLst/>
                  <a:uLnTx/>
                  <a:uFillTx/>
                  <a:latin typeface="Arial Narrow" panose="020B0606020202030204" pitchFamily="34" charset="0"/>
                </a:rPr>
                <a:t>Intervention</a:t>
              </a:r>
            </a:p>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050" b="1" i="0" u="none" strike="noStrike" kern="0" cap="none" spc="0" normalizeH="0" baseline="0" noProof="0">
                  <a:ln>
                    <a:noFill/>
                  </a:ln>
                  <a:solidFill>
                    <a:srgbClr val="FFC000"/>
                  </a:solidFill>
                  <a:effectLst/>
                  <a:uLnTx/>
                  <a:uFillTx/>
                  <a:latin typeface="Arial Narrow" panose="020B0606020202030204" pitchFamily="34" charset="0"/>
                </a:rPr>
                <a:t>Apps</a:t>
              </a:r>
            </a:p>
          </p:txBody>
        </p:sp>
        <p:cxnSp>
          <p:nvCxnSpPr>
            <p:cNvPr id="31" name="Curved Connector 30">
              <a:extLst>
                <a:ext uri="{FF2B5EF4-FFF2-40B4-BE49-F238E27FC236}">
                  <a16:creationId xmlns:a16="http://schemas.microsoft.com/office/drawing/2014/main" id="{0D6668BE-3734-B5CC-D17E-AB57684839F0}"/>
                </a:ext>
              </a:extLst>
            </p:cNvPr>
            <p:cNvCxnSpPr>
              <a:cxnSpLocks/>
              <a:stCxn id="30" idx="3"/>
            </p:cNvCxnSpPr>
            <p:nvPr/>
          </p:nvCxnSpPr>
          <p:spPr>
            <a:xfrm flipV="1">
              <a:off x="8638491" y="2562210"/>
              <a:ext cx="226375" cy="334064"/>
            </a:xfrm>
            <a:prstGeom prst="curvedConnector2">
              <a:avLst/>
            </a:prstGeom>
            <a:noFill/>
            <a:ln w="12700" cap="flat" cmpd="sng" algn="ctr">
              <a:solidFill>
                <a:srgbClr val="429BB2"/>
              </a:solidFill>
              <a:prstDash val="solid"/>
              <a:tailEnd type="triangle"/>
            </a:ln>
            <a:effectLst/>
          </p:spPr>
        </p:cxnSp>
        <p:cxnSp>
          <p:nvCxnSpPr>
            <p:cNvPr id="32" name="Curved Connector 31">
              <a:extLst>
                <a:ext uri="{FF2B5EF4-FFF2-40B4-BE49-F238E27FC236}">
                  <a16:creationId xmlns:a16="http://schemas.microsoft.com/office/drawing/2014/main" id="{85FA6C53-E3DD-78B6-A10B-6C081A814E03}"/>
                </a:ext>
              </a:extLst>
            </p:cNvPr>
            <p:cNvCxnSpPr>
              <a:cxnSpLocks/>
              <a:stCxn id="30" idx="1"/>
            </p:cNvCxnSpPr>
            <p:nvPr/>
          </p:nvCxnSpPr>
          <p:spPr>
            <a:xfrm rot="10800000">
              <a:off x="7296412" y="2527442"/>
              <a:ext cx="294091" cy="368832"/>
            </a:xfrm>
            <a:prstGeom prst="curvedConnector2">
              <a:avLst/>
            </a:prstGeom>
            <a:noFill/>
            <a:ln w="12700" cap="flat" cmpd="sng" algn="ctr">
              <a:solidFill>
                <a:srgbClr val="429BB2"/>
              </a:solidFill>
              <a:prstDash val="solid"/>
              <a:tailEnd type="triangle"/>
            </a:ln>
            <a:effectLst/>
          </p:spPr>
        </p:cxnSp>
      </p:grpSp>
      <p:sp>
        <p:nvSpPr>
          <p:cNvPr id="33" name="Rectangle 32">
            <a:extLst>
              <a:ext uri="{FF2B5EF4-FFF2-40B4-BE49-F238E27FC236}">
                <a16:creationId xmlns:a16="http://schemas.microsoft.com/office/drawing/2014/main" id="{E2494A7C-FD01-E5B7-D0C9-81726DB282DB}"/>
              </a:ext>
            </a:extLst>
          </p:cNvPr>
          <p:cNvSpPr/>
          <p:nvPr/>
        </p:nvSpPr>
        <p:spPr>
          <a:xfrm>
            <a:off x="-76200" y="2450246"/>
            <a:ext cx="1314450" cy="107315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ontserrat" pitchFamily="2" charset="77"/>
              <a:ea typeface="+mn-ea"/>
              <a:cs typeface="+mn-cs"/>
            </a:endParaRPr>
          </a:p>
        </p:txBody>
      </p:sp>
      <p:cxnSp>
        <p:nvCxnSpPr>
          <p:cNvPr id="34" name="Elbow Connector 33">
            <a:extLst>
              <a:ext uri="{FF2B5EF4-FFF2-40B4-BE49-F238E27FC236}">
                <a16:creationId xmlns:a16="http://schemas.microsoft.com/office/drawing/2014/main" id="{478284DF-4936-2317-1EE9-6092071E99BF}"/>
              </a:ext>
            </a:extLst>
          </p:cNvPr>
          <p:cNvCxnSpPr/>
          <p:nvPr/>
        </p:nvCxnSpPr>
        <p:spPr>
          <a:xfrm flipV="1">
            <a:off x="810639" y="2293782"/>
            <a:ext cx="804233" cy="137416"/>
          </a:xfrm>
          <a:prstGeom prst="bentConnector3">
            <a:avLst>
              <a:gd name="adj1" fmla="val 1145"/>
            </a:avLst>
          </a:prstGeom>
          <a:noFill/>
          <a:ln w="19050" cap="flat" cmpd="sng" algn="ctr">
            <a:solidFill>
              <a:srgbClr val="429BB2"/>
            </a:solidFill>
            <a:prstDash val="solid"/>
            <a:tailEnd type="triangle"/>
          </a:ln>
          <a:effectLst/>
        </p:spPr>
      </p:cxnSp>
      <p:pic>
        <p:nvPicPr>
          <p:cNvPr id="35" name="Picture 34" descr="Graphical user interface&#10;&#10;Description automatically generated">
            <a:extLst>
              <a:ext uri="{FF2B5EF4-FFF2-40B4-BE49-F238E27FC236}">
                <a16:creationId xmlns:a16="http://schemas.microsoft.com/office/drawing/2014/main" id="{519210A0-5985-05C1-AB5D-844606E230A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612" t="37313" r="88702" b="33410"/>
          <a:stretch/>
        </p:blipFill>
        <p:spPr>
          <a:xfrm>
            <a:off x="327187" y="2543163"/>
            <a:ext cx="1083527" cy="914388"/>
          </a:xfrm>
          <a:prstGeom prst="rect">
            <a:avLst/>
          </a:prstGeom>
        </p:spPr>
      </p:pic>
      <p:pic>
        <p:nvPicPr>
          <p:cNvPr id="36" name="Picture 35" descr="Graphical user interface&#10;&#10;Description automatically generated">
            <a:extLst>
              <a:ext uri="{FF2B5EF4-FFF2-40B4-BE49-F238E27FC236}">
                <a16:creationId xmlns:a16="http://schemas.microsoft.com/office/drawing/2014/main" id="{CA0D87CE-F2C4-A761-0A63-513B9715BD8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5294" t="53788" r="62627"/>
          <a:stretch/>
        </p:blipFill>
        <p:spPr>
          <a:xfrm>
            <a:off x="3184358" y="3084529"/>
            <a:ext cx="1219719" cy="1437320"/>
          </a:xfrm>
          <a:prstGeom prst="rect">
            <a:avLst/>
          </a:prstGeom>
        </p:spPr>
      </p:pic>
      <p:grpSp>
        <p:nvGrpSpPr>
          <p:cNvPr id="37" name="Group 36">
            <a:extLst>
              <a:ext uri="{FF2B5EF4-FFF2-40B4-BE49-F238E27FC236}">
                <a16:creationId xmlns:a16="http://schemas.microsoft.com/office/drawing/2014/main" id="{B633702A-0885-1D71-18A2-7B147547911B}"/>
              </a:ext>
            </a:extLst>
          </p:cNvPr>
          <p:cNvGrpSpPr/>
          <p:nvPr/>
        </p:nvGrpSpPr>
        <p:grpSpPr>
          <a:xfrm>
            <a:off x="6500299" y="1295400"/>
            <a:ext cx="1311215" cy="857633"/>
            <a:chOff x="6500299" y="1295400"/>
            <a:chExt cx="1311215" cy="857633"/>
          </a:xfrm>
        </p:grpSpPr>
        <p:sp>
          <p:nvSpPr>
            <p:cNvPr id="38" name="TextBox 37">
              <a:extLst>
                <a:ext uri="{FF2B5EF4-FFF2-40B4-BE49-F238E27FC236}">
                  <a16:creationId xmlns:a16="http://schemas.microsoft.com/office/drawing/2014/main" id="{04C14C4F-21A5-F211-1279-64F359B9F309}"/>
                </a:ext>
              </a:extLst>
            </p:cNvPr>
            <p:cNvSpPr txBox="1"/>
            <p:nvPr/>
          </p:nvSpPr>
          <p:spPr>
            <a:xfrm>
              <a:off x="6500299" y="1295400"/>
              <a:ext cx="1311215" cy="261610"/>
            </a:xfrm>
            <a:prstGeom prst="rect">
              <a:avLst/>
            </a:prstGeom>
            <a:noFill/>
          </p:spPr>
          <p:txBody>
            <a:bodyPr wrap="square" rtlCol="0">
              <a:spAutoFit/>
            </a:bodyPr>
            <a:lstStyle/>
            <a:p>
              <a:pPr algn="ctr"/>
              <a:r>
                <a:rPr lang="en-US" sz="1100" b="1">
                  <a:solidFill>
                    <a:prstClr val="black"/>
                  </a:solidFill>
                  <a:latin typeface="Arial Narrow" panose="020B0606020202030204" pitchFamily="34" charset="0"/>
                </a:rPr>
                <a:t>IEP Children</a:t>
              </a:r>
            </a:p>
          </p:txBody>
        </p:sp>
        <p:pic>
          <p:nvPicPr>
            <p:cNvPr id="39" name="Picture 38" descr="Graphical user interface&#10;&#10;Description automatically generated">
              <a:extLst>
                <a:ext uri="{FF2B5EF4-FFF2-40B4-BE49-F238E27FC236}">
                  <a16:creationId xmlns:a16="http://schemas.microsoft.com/office/drawing/2014/main" id="{C03A0F06-9104-A9E6-0647-6BFF3F26E6D2}"/>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55478" t="14772" r="34189" b="75493"/>
            <a:stretch/>
          </p:blipFill>
          <p:spPr>
            <a:xfrm>
              <a:off x="6626908" y="1632155"/>
              <a:ext cx="956006" cy="277411"/>
            </a:xfrm>
            <a:prstGeom prst="rect">
              <a:avLst/>
            </a:prstGeom>
          </p:spPr>
        </p:pic>
        <p:pic>
          <p:nvPicPr>
            <p:cNvPr id="40" name="Picture 39" descr="Graphical user interface&#10;&#10;Description automatically generated">
              <a:extLst>
                <a:ext uri="{FF2B5EF4-FFF2-40B4-BE49-F238E27FC236}">
                  <a16:creationId xmlns:a16="http://schemas.microsoft.com/office/drawing/2014/main" id="{58E0EB94-23DD-35D3-E79D-AC05795FB5F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57406" t="24508" r="35640" b="65249"/>
            <a:stretch/>
          </p:blipFill>
          <p:spPr>
            <a:xfrm>
              <a:off x="6788795" y="1834111"/>
              <a:ext cx="702968" cy="318922"/>
            </a:xfrm>
            <a:prstGeom prst="rect">
              <a:avLst/>
            </a:prstGeom>
          </p:spPr>
        </p:pic>
      </p:grpSp>
      <p:pic>
        <p:nvPicPr>
          <p:cNvPr id="41" name="Picture 40" descr="Graphical user interface&#10;&#10;Description automatically generated">
            <a:extLst>
              <a:ext uri="{FF2B5EF4-FFF2-40B4-BE49-F238E27FC236}">
                <a16:creationId xmlns:a16="http://schemas.microsoft.com/office/drawing/2014/main" id="{989B55D9-FD92-F96F-04AC-FC6A3FE700F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55478" t="14772" r="34189" b="76437"/>
          <a:stretch/>
        </p:blipFill>
        <p:spPr>
          <a:xfrm>
            <a:off x="6477993" y="4064326"/>
            <a:ext cx="1104921" cy="289556"/>
          </a:xfrm>
          <a:prstGeom prst="rect">
            <a:avLst/>
          </a:prstGeom>
        </p:spPr>
      </p:pic>
      <p:grpSp>
        <p:nvGrpSpPr>
          <p:cNvPr id="42" name="Group 41">
            <a:extLst>
              <a:ext uri="{FF2B5EF4-FFF2-40B4-BE49-F238E27FC236}">
                <a16:creationId xmlns:a16="http://schemas.microsoft.com/office/drawing/2014/main" id="{B184D1C1-1701-7544-9ADB-6307A194A566}"/>
              </a:ext>
            </a:extLst>
          </p:cNvPr>
          <p:cNvGrpSpPr/>
          <p:nvPr/>
        </p:nvGrpSpPr>
        <p:grpSpPr>
          <a:xfrm>
            <a:off x="8713235" y="3156422"/>
            <a:ext cx="1088105" cy="523978"/>
            <a:chOff x="8713235" y="3737471"/>
            <a:chExt cx="1088105" cy="523978"/>
          </a:xfrm>
        </p:grpSpPr>
        <p:sp>
          <p:nvSpPr>
            <p:cNvPr id="43" name="Rounded Rectangle 42">
              <a:extLst>
                <a:ext uri="{FF2B5EF4-FFF2-40B4-BE49-F238E27FC236}">
                  <a16:creationId xmlns:a16="http://schemas.microsoft.com/office/drawing/2014/main" id="{3EFEF1B2-BC86-BF17-8C51-7B3078F8EAB6}"/>
                </a:ext>
              </a:extLst>
            </p:cNvPr>
            <p:cNvSpPr/>
            <p:nvPr/>
          </p:nvSpPr>
          <p:spPr>
            <a:xfrm>
              <a:off x="8713235" y="3737471"/>
              <a:ext cx="1088105" cy="523978"/>
            </a:xfrm>
            <a:prstGeom prst="roundRect">
              <a:avLst/>
            </a:prstGeom>
            <a:solidFill>
              <a:srgbClr val="C0504D">
                <a:lumMod val="20000"/>
                <a:lumOff val="80000"/>
              </a:srgbClr>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Montserrat" pitchFamily="2" charset="77"/>
                <a:ea typeface="+mn-ea"/>
                <a:cs typeface="+mn-cs"/>
              </a:endParaRPr>
            </a:p>
          </p:txBody>
        </p:sp>
        <p:sp>
          <p:nvSpPr>
            <p:cNvPr id="44" name="TextBox 43">
              <a:extLst>
                <a:ext uri="{FF2B5EF4-FFF2-40B4-BE49-F238E27FC236}">
                  <a16:creationId xmlns:a16="http://schemas.microsoft.com/office/drawing/2014/main" id="{1E9BB059-2515-9670-4045-B07FEB739193}"/>
                </a:ext>
              </a:extLst>
            </p:cNvPr>
            <p:cNvSpPr txBox="1"/>
            <p:nvPr/>
          </p:nvSpPr>
          <p:spPr>
            <a:xfrm>
              <a:off x="8737753" y="3751705"/>
              <a:ext cx="1039067" cy="215444"/>
            </a:xfrm>
            <a:prstGeom prst="rect">
              <a:avLst/>
            </a:prstGeom>
            <a:noFill/>
            <a:ln>
              <a:noFill/>
            </a:ln>
          </p:spPr>
          <p:txBody>
            <a:bodyPr wrap="non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000" b="1" i="0" u="none" strike="noStrike" kern="0" cap="none" spc="0" normalizeH="0" baseline="0" noProof="0">
                  <a:ln>
                    <a:noFill/>
                  </a:ln>
                  <a:solidFill>
                    <a:srgbClr val="C00000"/>
                  </a:solidFill>
                  <a:effectLst/>
                  <a:uLnTx/>
                  <a:uFillTx/>
                  <a:latin typeface="Arial Narrow" panose="020B0606020202030204" pitchFamily="34" charset="0"/>
                </a:rPr>
                <a:t>SLPs &amp; </a:t>
              </a:r>
              <a:r>
                <a:rPr kumimoji="0" lang="en-US" altLang="zh-CN" sz="1000" b="1" i="0" u="none" strike="noStrike" kern="0" cap="none" spc="0" normalizeH="0" baseline="0" noProof="0">
                  <a:ln>
                    <a:noFill/>
                  </a:ln>
                  <a:solidFill>
                    <a:srgbClr val="C00000"/>
                  </a:solidFill>
                  <a:effectLst/>
                  <a:uLnTx/>
                  <a:uFillTx/>
                  <a:latin typeface="Arial Narrow" panose="020B0606020202030204" pitchFamily="34" charset="0"/>
                  <a:ea typeface="宋体" panose="02010600030101010101" pitchFamily="2" charset="-122"/>
                </a:rPr>
                <a:t>Teachers</a:t>
              </a:r>
              <a:endParaRPr kumimoji="0" lang="en-US" sz="1000" b="1" i="0" u="none" strike="noStrike" kern="0" cap="none" spc="0" normalizeH="0" baseline="0" noProof="0">
                <a:ln>
                  <a:noFill/>
                </a:ln>
                <a:solidFill>
                  <a:srgbClr val="C00000"/>
                </a:solidFill>
                <a:effectLst/>
                <a:uLnTx/>
                <a:uFillTx/>
                <a:latin typeface="Arial Narrow" panose="020B0606020202030204" pitchFamily="34" charset="0"/>
              </a:endParaRPr>
            </a:p>
          </p:txBody>
        </p:sp>
        <p:pic>
          <p:nvPicPr>
            <p:cNvPr id="45" name="Picture 44" descr="Graphical user interface&#10;&#10;Description automatically generated">
              <a:extLst>
                <a:ext uri="{FF2B5EF4-FFF2-40B4-BE49-F238E27FC236}">
                  <a16:creationId xmlns:a16="http://schemas.microsoft.com/office/drawing/2014/main" id="{85DCF474-6188-DAE4-F479-4C9DB6CE9BAE}"/>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76508" t="62202" r="14872" b="29068"/>
            <a:stretch/>
          </p:blipFill>
          <p:spPr>
            <a:xfrm>
              <a:off x="8767546" y="3930365"/>
              <a:ext cx="948968" cy="296019"/>
            </a:xfrm>
            <a:prstGeom prst="rect">
              <a:avLst/>
            </a:prstGeom>
          </p:spPr>
        </p:pic>
      </p:grpSp>
      <p:grpSp>
        <p:nvGrpSpPr>
          <p:cNvPr id="46" name="Group 45">
            <a:extLst>
              <a:ext uri="{FF2B5EF4-FFF2-40B4-BE49-F238E27FC236}">
                <a16:creationId xmlns:a16="http://schemas.microsoft.com/office/drawing/2014/main" id="{70B9E585-E23C-18EA-0ED8-A45DA7BE7739}"/>
              </a:ext>
            </a:extLst>
          </p:cNvPr>
          <p:cNvGrpSpPr/>
          <p:nvPr/>
        </p:nvGrpSpPr>
        <p:grpSpPr>
          <a:xfrm>
            <a:off x="1475339" y="1391518"/>
            <a:ext cx="1311215" cy="658929"/>
            <a:chOff x="1771534" y="1890438"/>
            <a:chExt cx="1311215" cy="658929"/>
          </a:xfrm>
        </p:grpSpPr>
        <p:sp>
          <p:nvSpPr>
            <p:cNvPr id="47" name="TextBox 46">
              <a:extLst>
                <a:ext uri="{FF2B5EF4-FFF2-40B4-BE49-F238E27FC236}">
                  <a16:creationId xmlns:a16="http://schemas.microsoft.com/office/drawing/2014/main" id="{B0ADFF8E-CCB1-7F7B-DAD7-7BC5D2F515AA}"/>
                </a:ext>
              </a:extLst>
            </p:cNvPr>
            <p:cNvSpPr txBox="1"/>
            <p:nvPr/>
          </p:nvSpPr>
          <p:spPr>
            <a:xfrm>
              <a:off x="1771534" y="1890438"/>
              <a:ext cx="1311215"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Arial Narrow" panose="020B0606020202030204" pitchFamily="34" charset="0"/>
                </a:rPr>
                <a:t>Universal</a:t>
              </a:r>
              <a:br>
                <a:rPr kumimoji="0" lang="en-US" sz="1400" b="1" i="0" u="none" strike="noStrike" kern="0" cap="none" spc="0" normalizeH="0" baseline="0" noProof="0">
                  <a:ln>
                    <a:noFill/>
                  </a:ln>
                  <a:solidFill>
                    <a:prstClr val="black"/>
                  </a:solidFill>
                  <a:effectLst/>
                  <a:uLnTx/>
                  <a:uFillTx/>
                  <a:latin typeface="Arial Narrow" panose="020B0606020202030204" pitchFamily="34" charset="0"/>
                </a:rPr>
              </a:br>
              <a:r>
                <a:rPr kumimoji="0" lang="en-US" sz="1400" b="1" i="0" u="none" strike="noStrike" kern="0" cap="none" spc="0" normalizeH="0" baseline="0" noProof="0">
                  <a:ln>
                    <a:noFill/>
                  </a:ln>
                  <a:solidFill>
                    <a:prstClr val="black"/>
                  </a:solidFill>
                  <a:effectLst/>
                  <a:uLnTx/>
                  <a:uFillTx/>
                  <a:latin typeface="Arial Narrow" panose="020B0606020202030204" pitchFamily="34" charset="0"/>
                </a:rPr>
                <a:t>Screening</a:t>
              </a:r>
            </a:p>
          </p:txBody>
        </p:sp>
        <p:sp>
          <p:nvSpPr>
            <p:cNvPr id="48" name="Arrow: Down 81">
              <a:extLst>
                <a:ext uri="{FF2B5EF4-FFF2-40B4-BE49-F238E27FC236}">
                  <a16:creationId xmlns:a16="http://schemas.microsoft.com/office/drawing/2014/main" id="{305387AC-0135-BCFE-782C-85F69875A9CE}"/>
                </a:ext>
              </a:extLst>
            </p:cNvPr>
            <p:cNvSpPr/>
            <p:nvPr/>
          </p:nvSpPr>
          <p:spPr>
            <a:xfrm>
              <a:off x="2342071" y="2345392"/>
              <a:ext cx="184227" cy="203975"/>
            </a:xfrm>
            <a:prstGeom prst="downArrow">
              <a:avLst/>
            </a:prstGeom>
            <a:solidFill>
              <a:srgbClr val="4BACC6">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49" name="Group 48">
            <a:extLst>
              <a:ext uri="{FF2B5EF4-FFF2-40B4-BE49-F238E27FC236}">
                <a16:creationId xmlns:a16="http://schemas.microsoft.com/office/drawing/2014/main" id="{303BCE0F-CBB1-74E7-CC5C-29C4BFDF2FCA}"/>
              </a:ext>
            </a:extLst>
          </p:cNvPr>
          <p:cNvGrpSpPr/>
          <p:nvPr/>
        </p:nvGrpSpPr>
        <p:grpSpPr>
          <a:xfrm>
            <a:off x="1639293" y="4027607"/>
            <a:ext cx="983305" cy="652549"/>
            <a:chOff x="1741025" y="5139185"/>
            <a:chExt cx="983305" cy="652549"/>
          </a:xfrm>
        </p:grpSpPr>
        <p:sp>
          <p:nvSpPr>
            <p:cNvPr id="50" name="TextBox 49">
              <a:extLst>
                <a:ext uri="{FF2B5EF4-FFF2-40B4-BE49-F238E27FC236}">
                  <a16:creationId xmlns:a16="http://schemas.microsoft.com/office/drawing/2014/main" id="{A84F9547-DA49-79BF-DD54-BEE5EA637E0A}"/>
                </a:ext>
              </a:extLst>
            </p:cNvPr>
            <p:cNvSpPr txBox="1"/>
            <p:nvPr/>
          </p:nvSpPr>
          <p:spPr>
            <a:xfrm>
              <a:off x="1741025" y="5268514"/>
              <a:ext cx="983305"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Arial Narrow" panose="020B0606020202030204" pitchFamily="34" charset="0"/>
                </a:rPr>
                <a:t>Ad Hoc Referral</a:t>
              </a:r>
            </a:p>
          </p:txBody>
        </p:sp>
        <p:sp>
          <p:nvSpPr>
            <p:cNvPr id="51" name="Arrow: Down 85">
              <a:extLst>
                <a:ext uri="{FF2B5EF4-FFF2-40B4-BE49-F238E27FC236}">
                  <a16:creationId xmlns:a16="http://schemas.microsoft.com/office/drawing/2014/main" id="{4BB62AA0-1A32-7C49-956A-AA018A5768D1}"/>
                </a:ext>
              </a:extLst>
            </p:cNvPr>
            <p:cNvSpPr/>
            <p:nvPr/>
          </p:nvSpPr>
          <p:spPr>
            <a:xfrm rot="10800000">
              <a:off x="2133601" y="5139185"/>
              <a:ext cx="184227" cy="203975"/>
            </a:xfrm>
            <a:prstGeom prst="downArrow">
              <a:avLst/>
            </a:prstGeom>
            <a:solidFill>
              <a:srgbClr val="4BACC6">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52" name="Group 51">
            <a:extLst>
              <a:ext uri="{FF2B5EF4-FFF2-40B4-BE49-F238E27FC236}">
                <a16:creationId xmlns:a16="http://schemas.microsoft.com/office/drawing/2014/main" id="{7DB6A687-6C98-0CD8-C3B7-FAEC608C186F}"/>
              </a:ext>
            </a:extLst>
          </p:cNvPr>
          <p:cNvGrpSpPr/>
          <p:nvPr/>
        </p:nvGrpSpPr>
        <p:grpSpPr>
          <a:xfrm>
            <a:off x="3138852" y="3130442"/>
            <a:ext cx="1226790" cy="682115"/>
            <a:chOff x="3404538" y="3711491"/>
            <a:chExt cx="1226790" cy="682115"/>
          </a:xfrm>
        </p:grpSpPr>
        <p:sp>
          <p:nvSpPr>
            <p:cNvPr id="53" name="Oval 52">
              <a:extLst>
                <a:ext uri="{FF2B5EF4-FFF2-40B4-BE49-F238E27FC236}">
                  <a16:creationId xmlns:a16="http://schemas.microsoft.com/office/drawing/2014/main" id="{CA83CAA5-6D1E-AE20-3FE9-659ADEE0A816}"/>
                </a:ext>
              </a:extLst>
            </p:cNvPr>
            <p:cNvSpPr/>
            <p:nvPr/>
          </p:nvSpPr>
          <p:spPr>
            <a:xfrm>
              <a:off x="3664641" y="3711491"/>
              <a:ext cx="343195" cy="343195"/>
            </a:xfrm>
            <a:prstGeom prst="ellipse">
              <a:avLst/>
            </a:prstGeom>
            <a:noFill/>
            <a:ln w="25400" cap="flat" cmpd="sng" algn="ctr">
              <a:solidFill>
                <a:srgbClr val="C0504D">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4" name="Oval 53">
              <a:extLst>
                <a:ext uri="{FF2B5EF4-FFF2-40B4-BE49-F238E27FC236}">
                  <a16:creationId xmlns:a16="http://schemas.microsoft.com/office/drawing/2014/main" id="{2180B0BD-0B00-F8CC-3292-156FF64A75B3}"/>
                </a:ext>
              </a:extLst>
            </p:cNvPr>
            <p:cNvSpPr/>
            <p:nvPr/>
          </p:nvSpPr>
          <p:spPr>
            <a:xfrm>
              <a:off x="3404538" y="4050411"/>
              <a:ext cx="343195" cy="343195"/>
            </a:xfrm>
            <a:prstGeom prst="ellipse">
              <a:avLst/>
            </a:prstGeom>
            <a:noFill/>
            <a:ln w="25400" cap="flat" cmpd="sng" algn="ctr">
              <a:solidFill>
                <a:srgbClr val="C0504D">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5" name="Oval 54">
              <a:extLst>
                <a:ext uri="{FF2B5EF4-FFF2-40B4-BE49-F238E27FC236}">
                  <a16:creationId xmlns:a16="http://schemas.microsoft.com/office/drawing/2014/main" id="{E0E681D5-2E6C-AD4F-F00D-794945168ED8}"/>
                </a:ext>
              </a:extLst>
            </p:cNvPr>
            <p:cNvSpPr/>
            <p:nvPr/>
          </p:nvSpPr>
          <p:spPr>
            <a:xfrm>
              <a:off x="4288133" y="3716111"/>
              <a:ext cx="343195" cy="343195"/>
            </a:xfrm>
            <a:prstGeom prst="ellipse">
              <a:avLst/>
            </a:prstGeom>
            <a:noFill/>
            <a:ln w="25400" cap="flat" cmpd="sng" algn="ctr">
              <a:solidFill>
                <a:srgbClr val="C0504D">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56" name="Group 55">
            <a:extLst>
              <a:ext uri="{FF2B5EF4-FFF2-40B4-BE49-F238E27FC236}">
                <a16:creationId xmlns:a16="http://schemas.microsoft.com/office/drawing/2014/main" id="{4B2D3336-F7D7-8820-B3D3-89CB6B8ED31A}"/>
              </a:ext>
            </a:extLst>
          </p:cNvPr>
          <p:cNvGrpSpPr/>
          <p:nvPr/>
        </p:nvGrpSpPr>
        <p:grpSpPr>
          <a:xfrm>
            <a:off x="10385992" y="1748930"/>
            <a:ext cx="1311215" cy="483353"/>
            <a:chOff x="10436768" y="2273632"/>
            <a:chExt cx="1311215" cy="483353"/>
          </a:xfrm>
        </p:grpSpPr>
        <p:sp>
          <p:nvSpPr>
            <p:cNvPr id="57" name="TextBox 56">
              <a:extLst>
                <a:ext uri="{FF2B5EF4-FFF2-40B4-BE49-F238E27FC236}">
                  <a16:creationId xmlns:a16="http://schemas.microsoft.com/office/drawing/2014/main" id="{A3F215CD-6A19-7007-C364-A0AB5C3E72A2}"/>
                </a:ext>
              </a:extLst>
            </p:cNvPr>
            <p:cNvSpPr txBox="1"/>
            <p:nvPr/>
          </p:nvSpPr>
          <p:spPr>
            <a:xfrm>
              <a:off x="10436768" y="2273632"/>
              <a:ext cx="1311215"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Arial Narrow" panose="020B0606020202030204" pitchFamily="34" charset="0"/>
                </a:rPr>
                <a:t>Dashboard</a:t>
              </a:r>
            </a:p>
          </p:txBody>
        </p:sp>
        <p:sp>
          <p:nvSpPr>
            <p:cNvPr id="58" name="Arrow: Down 123">
              <a:extLst>
                <a:ext uri="{FF2B5EF4-FFF2-40B4-BE49-F238E27FC236}">
                  <a16:creationId xmlns:a16="http://schemas.microsoft.com/office/drawing/2014/main" id="{59910749-0477-CCFE-0568-AD2C96253C2A}"/>
                </a:ext>
              </a:extLst>
            </p:cNvPr>
            <p:cNvSpPr/>
            <p:nvPr/>
          </p:nvSpPr>
          <p:spPr>
            <a:xfrm>
              <a:off x="11007305" y="2553010"/>
              <a:ext cx="184227" cy="203975"/>
            </a:xfrm>
            <a:prstGeom prst="downArrow">
              <a:avLst/>
            </a:prstGeom>
            <a:solidFill>
              <a:srgbClr val="4BACC6">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59" name="Group 58">
            <a:extLst>
              <a:ext uri="{FF2B5EF4-FFF2-40B4-BE49-F238E27FC236}">
                <a16:creationId xmlns:a16="http://schemas.microsoft.com/office/drawing/2014/main" id="{F2EFFE04-6B24-0267-DDBD-932FEF9D3EEC}"/>
              </a:ext>
            </a:extLst>
          </p:cNvPr>
          <p:cNvGrpSpPr/>
          <p:nvPr/>
        </p:nvGrpSpPr>
        <p:grpSpPr>
          <a:xfrm>
            <a:off x="7709150" y="1596056"/>
            <a:ext cx="664342" cy="277411"/>
            <a:chOff x="7709150" y="2105523"/>
            <a:chExt cx="835768" cy="348994"/>
          </a:xfrm>
        </p:grpSpPr>
        <p:cxnSp>
          <p:nvCxnSpPr>
            <p:cNvPr id="60" name="Straight Arrow Connector 59">
              <a:extLst>
                <a:ext uri="{FF2B5EF4-FFF2-40B4-BE49-F238E27FC236}">
                  <a16:creationId xmlns:a16="http://schemas.microsoft.com/office/drawing/2014/main" id="{0940464B-2472-0B3C-C53B-2CD7360281A6}"/>
                </a:ext>
              </a:extLst>
            </p:cNvPr>
            <p:cNvCxnSpPr/>
            <p:nvPr/>
          </p:nvCxnSpPr>
          <p:spPr>
            <a:xfrm>
              <a:off x="7709150" y="2454517"/>
              <a:ext cx="835768" cy="0"/>
            </a:xfrm>
            <a:prstGeom prst="straightConnector1">
              <a:avLst/>
            </a:prstGeom>
            <a:noFill/>
            <a:ln w="19050" cap="flat" cmpd="sng" algn="ctr">
              <a:solidFill>
                <a:srgbClr val="429BB2"/>
              </a:solidFill>
              <a:prstDash val="solid"/>
              <a:headEnd type="triangle"/>
              <a:tailEnd type="triangle"/>
            </a:ln>
            <a:effectLst/>
          </p:spPr>
        </p:cxnSp>
        <p:grpSp>
          <p:nvGrpSpPr>
            <p:cNvPr id="61" name="Group 60">
              <a:extLst>
                <a:ext uri="{FF2B5EF4-FFF2-40B4-BE49-F238E27FC236}">
                  <a16:creationId xmlns:a16="http://schemas.microsoft.com/office/drawing/2014/main" id="{6E7D8F22-B7D9-69E3-C436-87D5845F362D}"/>
                </a:ext>
              </a:extLst>
            </p:cNvPr>
            <p:cNvGrpSpPr/>
            <p:nvPr/>
          </p:nvGrpSpPr>
          <p:grpSpPr>
            <a:xfrm>
              <a:off x="7804441" y="2220594"/>
              <a:ext cx="280896" cy="116206"/>
              <a:chOff x="8453619" y="1171331"/>
              <a:chExt cx="223567" cy="92489"/>
            </a:xfrm>
            <a:solidFill>
              <a:srgbClr val="4BACC6">
                <a:lumMod val="75000"/>
              </a:srgbClr>
            </a:solidFill>
          </p:grpSpPr>
          <p:sp>
            <p:nvSpPr>
              <p:cNvPr id="63" name="Trapezoid 62">
                <a:extLst>
                  <a:ext uri="{FF2B5EF4-FFF2-40B4-BE49-F238E27FC236}">
                    <a16:creationId xmlns:a16="http://schemas.microsoft.com/office/drawing/2014/main" id="{9CCB4858-94FB-4653-A3B0-FBB44F1730AD}"/>
                  </a:ext>
                </a:extLst>
              </p:cNvPr>
              <p:cNvSpPr/>
              <p:nvPr/>
            </p:nvSpPr>
            <p:spPr>
              <a:xfrm rot="5400000">
                <a:off x="8445993" y="1187862"/>
                <a:ext cx="74682" cy="59429"/>
              </a:xfrm>
              <a:prstGeom prst="trapezoid">
                <a:avLst>
                  <a:gd name="adj" fmla="val 31205"/>
                </a:avLst>
              </a:prstGeom>
              <a:grp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ontserrat" pitchFamily="2" charset="77"/>
                  <a:ea typeface="+mn-ea"/>
                  <a:cs typeface="+mn-cs"/>
                </a:endParaRPr>
              </a:p>
            </p:txBody>
          </p:sp>
          <p:sp>
            <p:nvSpPr>
              <p:cNvPr id="64" name="Rounded Rectangle 63">
                <a:extLst>
                  <a:ext uri="{FF2B5EF4-FFF2-40B4-BE49-F238E27FC236}">
                    <a16:creationId xmlns:a16="http://schemas.microsoft.com/office/drawing/2014/main" id="{79CE0D7D-AAB7-D4BF-13CF-61A63E7124EF}"/>
                  </a:ext>
                </a:extLst>
              </p:cNvPr>
              <p:cNvSpPr/>
              <p:nvPr/>
            </p:nvSpPr>
            <p:spPr>
              <a:xfrm>
                <a:off x="8529951" y="1171331"/>
                <a:ext cx="147235" cy="92489"/>
              </a:xfrm>
              <a:prstGeom prst="roundRect">
                <a:avLst/>
              </a:prstGeom>
              <a:grp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ontserrat" pitchFamily="2" charset="77"/>
                  <a:ea typeface="+mn-ea"/>
                  <a:cs typeface="+mn-cs"/>
                </a:endParaRPr>
              </a:p>
            </p:txBody>
          </p:sp>
        </p:grpSp>
        <p:pic>
          <p:nvPicPr>
            <p:cNvPr id="62" name="Graphic 61" descr="Sound Medium with solid fill">
              <a:extLst>
                <a:ext uri="{FF2B5EF4-FFF2-40B4-BE49-F238E27FC236}">
                  <a16:creationId xmlns:a16="http://schemas.microsoft.com/office/drawing/2014/main" id="{07DCFA5D-E1A4-0131-3531-66CDE3E195EA}"/>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8102670" y="2105523"/>
              <a:ext cx="320594" cy="320594"/>
            </a:xfrm>
            <a:prstGeom prst="rect">
              <a:avLst/>
            </a:prstGeom>
          </p:spPr>
        </p:pic>
      </p:grpSp>
      <p:grpSp>
        <p:nvGrpSpPr>
          <p:cNvPr id="65" name="Group 64">
            <a:extLst>
              <a:ext uri="{FF2B5EF4-FFF2-40B4-BE49-F238E27FC236}">
                <a16:creationId xmlns:a16="http://schemas.microsoft.com/office/drawing/2014/main" id="{ABAC4A83-1BB4-A357-10AC-A8EE68152009}"/>
              </a:ext>
            </a:extLst>
          </p:cNvPr>
          <p:cNvGrpSpPr/>
          <p:nvPr/>
        </p:nvGrpSpPr>
        <p:grpSpPr>
          <a:xfrm>
            <a:off x="779044" y="3523396"/>
            <a:ext cx="2263620" cy="458577"/>
            <a:chOff x="779044" y="4104445"/>
            <a:chExt cx="2263620" cy="458577"/>
          </a:xfrm>
        </p:grpSpPr>
        <p:grpSp>
          <p:nvGrpSpPr>
            <p:cNvPr id="66" name="Group 65">
              <a:extLst>
                <a:ext uri="{FF2B5EF4-FFF2-40B4-BE49-F238E27FC236}">
                  <a16:creationId xmlns:a16="http://schemas.microsoft.com/office/drawing/2014/main" id="{46680063-1FFB-1D90-002C-A691C12D9AF5}"/>
                </a:ext>
              </a:extLst>
            </p:cNvPr>
            <p:cNvGrpSpPr/>
            <p:nvPr/>
          </p:nvGrpSpPr>
          <p:grpSpPr>
            <a:xfrm>
              <a:off x="779044" y="4104445"/>
              <a:ext cx="2263620" cy="458577"/>
              <a:chOff x="1044730" y="4104445"/>
              <a:chExt cx="2263620" cy="458577"/>
            </a:xfrm>
          </p:grpSpPr>
          <p:cxnSp>
            <p:nvCxnSpPr>
              <p:cNvPr id="68" name="Straight Arrow Connector 67">
                <a:extLst>
                  <a:ext uri="{FF2B5EF4-FFF2-40B4-BE49-F238E27FC236}">
                    <a16:creationId xmlns:a16="http://schemas.microsoft.com/office/drawing/2014/main" id="{2640E9B9-39F3-259F-965C-CD4440A40AC6}"/>
                  </a:ext>
                </a:extLst>
              </p:cNvPr>
              <p:cNvCxnSpPr>
                <a:cxnSpLocks/>
              </p:cNvCxnSpPr>
              <p:nvPr/>
            </p:nvCxnSpPr>
            <p:spPr>
              <a:xfrm>
                <a:off x="2590800" y="4383556"/>
                <a:ext cx="717550" cy="1"/>
              </a:xfrm>
              <a:prstGeom prst="straightConnector1">
                <a:avLst/>
              </a:prstGeom>
              <a:noFill/>
              <a:ln w="19050" cap="flat" cmpd="sng" algn="ctr">
                <a:solidFill>
                  <a:srgbClr val="8A8A8A"/>
                </a:solidFill>
                <a:prstDash val="solid"/>
                <a:tailEnd type="triangle"/>
              </a:ln>
              <a:effectLst/>
            </p:spPr>
          </p:cxnSp>
          <p:sp>
            <p:nvSpPr>
              <p:cNvPr id="69" name="Rounded Rectangle 68">
                <a:extLst>
                  <a:ext uri="{FF2B5EF4-FFF2-40B4-BE49-F238E27FC236}">
                    <a16:creationId xmlns:a16="http://schemas.microsoft.com/office/drawing/2014/main" id="{AFD69089-4ECF-D34A-0605-B666B667535D}"/>
                  </a:ext>
                </a:extLst>
              </p:cNvPr>
              <p:cNvSpPr/>
              <p:nvPr/>
            </p:nvSpPr>
            <p:spPr>
              <a:xfrm>
                <a:off x="1877500" y="4104446"/>
                <a:ext cx="1081359" cy="458576"/>
              </a:xfrm>
              <a:prstGeom prst="roundRect">
                <a:avLst/>
              </a:prstGeom>
              <a:solidFill>
                <a:srgbClr val="F8CECC"/>
              </a:solidFill>
              <a:ln w="25400" cap="flat" cmpd="sng" algn="ctr">
                <a:solidFill>
                  <a:srgbClr val="C0504D">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Montserrat" pitchFamily="2" charset="77"/>
                  <a:ea typeface="+mn-ea"/>
                  <a:cs typeface="+mn-cs"/>
                </a:endParaRPr>
              </a:p>
            </p:txBody>
          </p:sp>
          <p:sp>
            <p:nvSpPr>
              <p:cNvPr id="70" name="TextBox 69">
                <a:extLst>
                  <a:ext uri="{FF2B5EF4-FFF2-40B4-BE49-F238E27FC236}">
                    <a16:creationId xmlns:a16="http://schemas.microsoft.com/office/drawing/2014/main" id="{33011926-58AB-3780-8CA7-1978AB07B2F4}"/>
                  </a:ext>
                </a:extLst>
              </p:cNvPr>
              <p:cNvSpPr txBox="1"/>
              <p:nvPr/>
            </p:nvSpPr>
            <p:spPr>
              <a:xfrm>
                <a:off x="1888202" y="4104445"/>
                <a:ext cx="112408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C0504D">
                        <a:lumMod val="75000"/>
                      </a:srgbClr>
                    </a:solidFill>
                    <a:effectLst/>
                    <a:uLnTx/>
                    <a:uFillTx/>
                    <a:latin typeface="Arial Narrow" panose="020B0606020202030204" pitchFamily="34" charset="0"/>
                  </a:rPr>
                  <a:t>Parents &amp;Teachers</a:t>
                </a:r>
              </a:p>
            </p:txBody>
          </p:sp>
          <p:cxnSp>
            <p:nvCxnSpPr>
              <p:cNvPr id="71" name="Elbow Connector 70">
                <a:extLst>
                  <a:ext uri="{FF2B5EF4-FFF2-40B4-BE49-F238E27FC236}">
                    <a16:creationId xmlns:a16="http://schemas.microsoft.com/office/drawing/2014/main" id="{B5DA26D7-690B-E346-48CF-4715B7100EB2}"/>
                  </a:ext>
                </a:extLst>
              </p:cNvPr>
              <p:cNvCxnSpPr>
                <a:cxnSpLocks/>
              </p:cNvCxnSpPr>
              <p:nvPr/>
            </p:nvCxnSpPr>
            <p:spPr>
              <a:xfrm>
                <a:off x="1044730" y="4123493"/>
                <a:ext cx="811397" cy="247798"/>
              </a:xfrm>
              <a:prstGeom prst="bentConnector3">
                <a:avLst>
                  <a:gd name="adj1" fmla="val -850"/>
                </a:avLst>
              </a:prstGeom>
              <a:noFill/>
              <a:ln w="19050" cap="flat" cmpd="sng" algn="ctr">
                <a:solidFill>
                  <a:srgbClr val="8A8A8A"/>
                </a:solidFill>
                <a:prstDash val="solid"/>
                <a:tailEnd type="triangle"/>
              </a:ln>
              <a:effectLst/>
            </p:spPr>
          </p:cxnSp>
        </p:grpSp>
        <p:pic>
          <p:nvPicPr>
            <p:cNvPr id="67" name="Picture 66" descr="Graphical user interface&#10;&#10;Description automatically generated">
              <a:extLst>
                <a:ext uri="{FF2B5EF4-FFF2-40B4-BE49-F238E27FC236}">
                  <a16:creationId xmlns:a16="http://schemas.microsoft.com/office/drawing/2014/main" id="{061494CF-9E9B-122E-FC66-A5C92860223F}"/>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76508" t="62202" r="14872" b="29068"/>
            <a:stretch/>
          </p:blipFill>
          <p:spPr>
            <a:xfrm>
              <a:off x="1770623" y="4303746"/>
              <a:ext cx="711308" cy="221883"/>
            </a:xfrm>
            <a:prstGeom prst="rect">
              <a:avLst/>
            </a:prstGeom>
          </p:spPr>
        </p:pic>
      </p:grpSp>
      <p:pic>
        <p:nvPicPr>
          <p:cNvPr id="72" name="Picture 71">
            <a:extLst>
              <a:ext uri="{FF2B5EF4-FFF2-40B4-BE49-F238E27FC236}">
                <a16:creationId xmlns:a16="http://schemas.microsoft.com/office/drawing/2014/main" id="{E1476072-1816-9E47-E56E-AF02006C3730}"/>
              </a:ext>
            </a:extLst>
          </p:cNvPr>
          <p:cNvPicPr>
            <a:picLocks noChangeAspect="1"/>
          </p:cNvPicPr>
          <p:nvPr/>
        </p:nvPicPr>
        <p:blipFill rotWithShape="1">
          <a:blip r:embed="rId18"/>
          <a:srcRect l="22110" r="10779" b="23290"/>
          <a:stretch/>
        </p:blipFill>
        <p:spPr>
          <a:xfrm>
            <a:off x="876896" y="1312117"/>
            <a:ext cx="615214" cy="841478"/>
          </a:xfrm>
          <a:prstGeom prst="rect">
            <a:avLst/>
          </a:prstGeom>
        </p:spPr>
      </p:pic>
      <p:pic>
        <p:nvPicPr>
          <p:cNvPr id="73" name="Picture 72">
            <a:extLst>
              <a:ext uri="{FF2B5EF4-FFF2-40B4-BE49-F238E27FC236}">
                <a16:creationId xmlns:a16="http://schemas.microsoft.com/office/drawing/2014/main" id="{F8A2F2B2-51FB-0BB2-BCE7-0342EB95BA30}"/>
              </a:ext>
            </a:extLst>
          </p:cNvPr>
          <p:cNvPicPr>
            <a:picLocks noChangeAspect="1"/>
          </p:cNvPicPr>
          <p:nvPr/>
        </p:nvPicPr>
        <p:blipFill rotWithShape="1">
          <a:blip r:embed="rId18"/>
          <a:srcRect l="22110" r="10779" b="23290"/>
          <a:stretch/>
        </p:blipFill>
        <p:spPr>
          <a:xfrm>
            <a:off x="10039258" y="1292523"/>
            <a:ext cx="615214" cy="841478"/>
          </a:xfrm>
          <a:prstGeom prst="rect">
            <a:avLst/>
          </a:prstGeom>
        </p:spPr>
      </p:pic>
      <p:grpSp>
        <p:nvGrpSpPr>
          <p:cNvPr id="74" name="Group 73">
            <a:extLst>
              <a:ext uri="{FF2B5EF4-FFF2-40B4-BE49-F238E27FC236}">
                <a16:creationId xmlns:a16="http://schemas.microsoft.com/office/drawing/2014/main" id="{EE0DCA07-B4EE-298C-A7A6-90B154D66FD7}"/>
              </a:ext>
            </a:extLst>
          </p:cNvPr>
          <p:cNvGrpSpPr/>
          <p:nvPr/>
        </p:nvGrpSpPr>
        <p:grpSpPr>
          <a:xfrm>
            <a:off x="3034175" y="4887338"/>
            <a:ext cx="9157824" cy="1522941"/>
            <a:chOff x="3034175" y="4887338"/>
            <a:chExt cx="9157824" cy="1522941"/>
          </a:xfrm>
        </p:grpSpPr>
        <p:sp>
          <p:nvSpPr>
            <p:cNvPr id="75" name="Rectangle: Top Corners One Rounded and One Snipped 148">
              <a:extLst>
                <a:ext uri="{FF2B5EF4-FFF2-40B4-BE49-F238E27FC236}">
                  <a16:creationId xmlns:a16="http://schemas.microsoft.com/office/drawing/2014/main" id="{F6228FAF-0D72-BA16-B1C6-710F6D01FB28}"/>
                </a:ext>
              </a:extLst>
            </p:cNvPr>
            <p:cNvSpPr/>
            <p:nvPr/>
          </p:nvSpPr>
          <p:spPr>
            <a:xfrm>
              <a:off x="3264212" y="4887338"/>
              <a:ext cx="8927787" cy="1522941"/>
            </a:xfrm>
            <a:prstGeom prst="snipRoundRect">
              <a:avLst/>
            </a:prstGeom>
            <a:solidFill>
              <a:srgbClr val="4BACC6">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6" name="TextBox 75">
              <a:extLst>
                <a:ext uri="{FF2B5EF4-FFF2-40B4-BE49-F238E27FC236}">
                  <a16:creationId xmlns:a16="http://schemas.microsoft.com/office/drawing/2014/main" id="{857FC9A8-E63B-08F6-876E-ADFFD206267A}"/>
                </a:ext>
              </a:extLst>
            </p:cNvPr>
            <p:cNvSpPr txBox="1"/>
            <p:nvPr/>
          </p:nvSpPr>
          <p:spPr>
            <a:xfrm>
              <a:off x="3264213" y="5053388"/>
              <a:ext cx="8590151"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4BACC6">
                      <a:lumMod val="50000"/>
                    </a:srgbClr>
                  </a:solidFill>
                  <a:effectLst/>
                  <a:uLnTx/>
                  <a:uFillTx/>
                  <a:latin typeface="Arial Black" panose="020B0A04020102020204" pitchFamily="34" charset="0"/>
                  <a:cs typeface="Arial" panose="020B0604020202020204" pitchFamily="34" charset="0"/>
                </a:rPr>
                <a:t>Advance </a:t>
              </a:r>
              <a:r>
                <a:rPr kumimoji="0" lang="en-US" sz="2400" b="1" i="0" u="none" strike="noStrike" kern="0" cap="none" spc="0" normalizeH="0" baseline="0" noProof="0">
                  <a:ln>
                    <a:noFill/>
                  </a:ln>
                  <a:solidFill>
                    <a:srgbClr val="00CCFF"/>
                  </a:solidFill>
                  <a:effectLst>
                    <a:outerShdw blurRad="38100" dist="38100" dir="2700000" algn="tl">
                      <a:srgbClr val="000000">
                        <a:alpha val="43137"/>
                      </a:srgbClr>
                    </a:outerShdw>
                  </a:effectLst>
                  <a:uLnTx/>
                  <a:uFillTx/>
                  <a:latin typeface="Arial Black" panose="020B0A04020102020204" pitchFamily="34" charset="0"/>
                  <a:cs typeface="Arial" panose="020B0604020202020204" pitchFamily="34" charset="0"/>
                </a:rPr>
                <a:t>use-inspired</a:t>
              </a:r>
              <a:r>
                <a:rPr kumimoji="0" lang="en-US" sz="1600" b="1" i="0" u="none" strike="noStrike" kern="0" cap="none" spc="0" normalizeH="0" baseline="0" noProof="0">
                  <a:ln>
                    <a:noFill/>
                  </a:ln>
                  <a:solidFill>
                    <a:srgbClr val="4BACC6">
                      <a:lumMod val="50000"/>
                    </a:srgbClr>
                  </a:solidFill>
                  <a:effectLst/>
                  <a:uLnTx/>
                  <a:uFillTx/>
                  <a:latin typeface="Arial Black" panose="020B0A04020102020204" pitchFamily="34" charset="0"/>
                  <a:cs typeface="Arial" panose="020B0604020202020204" pitchFamily="34" charset="0"/>
                </a:rPr>
                <a:t> artificial intelligence (AI) technologies to </a:t>
              </a:r>
              <a:r>
                <a:rPr kumimoji="0" lang="en-US" sz="2400" b="1" i="0" u="none" strike="noStrike" kern="0" cap="none" spc="0" normalizeH="0" baseline="0" noProof="0">
                  <a:ln>
                    <a:noFill/>
                  </a:ln>
                  <a:solidFill>
                    <a:srgbClr val="00CCFF"/>
                  </a:solidFill>
                  <a:effectLst>
                    <a:outerShdw blurRad="38100" dist="38100" dir="2700000" algn="tl">
                      <a:srgbClr val="000000">
                        <a:alpha val="43137"/>
                      </a:srgbClr>
                    </a:outerShdw>
                  </a:effectLst>
                  <a:uLnTx/>
                  <a:uFillTx/>
                  <a:latin typeface="Arial Black" panose="020B0A04020102020204" pitchFamily="34" charset="0"/>
                  <a:cs typeface="Arial" panose="020B0604020202020204" pitchFamily="34" charset="0"/>
                </a:rPr>
                <a:t>scale</a:t>
              </a:r>
              <a:r>
                <a:rPr kumimoji="0" lang="en-US" sz="2400" b="1" i="0" u="none" strike="noStrike" kern="0" cap="none" spc="0" normalizeH="0" baseline="0" noProof="0">
                  <a:ln>
                    <a:noFill/>
                  </a:ln>
                  <a:solidFill>
                    <a:srgbClr val="4BACC6">
                      <a:lumMod val="50000"/>
                    </a:srgbClr>
                  </a:solidFill>
                  <a:effectLst/>
                  <a:uLnTx/>
                  <a:uFillTx/>
                  <a:latin typeface="Arial Black" panose="020B0A04020102020204" pitchFamily="34" charset="0"/>
                  <a:cs typeface="Arial" panose="020B0604020202020204" pitchFamily="34" charset="0"/>
                </a:rPr>
                <a:t> </a:t>
              </a:r>
              <a:r>
                <a:rPr kumimoji="0" lang="en-US" sz="1600" b="1" i="0" u="none" strike="noStrike" kern="0" cap="none" spc="0" normalizeH="0" baseline="0" noProof="0">
                  <a:ln>
                    <a:noFill/>
                  </a:ln>
                  <a:solidFill>
                    <a:srgbClr val="4BACC6">
                      <a:lumMod val="50000"/>
                    </a:srgbClr>
                  </a:solidFill>
                  <a:effectLst/>
                  <a:uLnTx/>
                  <a:uFillTx/>
                  <a:latin typeface="Arial Black" panose="020B0A04020102020204" pitchFamily="34" charset="0"/>
                  <a:cs typeface="Arial" panose="020B0604020202020204" pitchFamily="34" charset="0"/>
                </a:rPr>
                <a:t>the availability of SLPs</a:t>
              </a:r>
              <a:r>
                <a:rPr kumimoji="0" lang="en-US" sz="2400" b="1" i="0" u="none" strike="noStrike" kern="0" cap="none" spc="0" normalizeH="0" baseline="0" noProof="0">
                  <a:ln>
                    <a:noFill/>
                  </a:ln>
                  <a:solidFill>
                    <a:srgbClr val="4BACC6">
                      <a:lumMod val="50000"/>
                    </a:srgbClr>
                  </a:solidFill>
                  <a:effectLst/>
                  <a:uLnTx/>
                  <a:uFillTx/>
                  <a:latin typeface="Arial Black" panose="020B0A04020102020204" pitchFamily="34" charset="0"/>
                  <a:cs typeface="Arial" panose="020B0604020202020204" pitchFamily="34" charset="0"/>
                </a:rPr>
                <a:t> </a:t>
              </a:r>
              <a:r>
                <a:rPr kumimoji="0" lang="en-US" sz="1600" b="1" i="0" u="none" strike="noStrike" kern="0" cap="none" spc="0" normalizeH="0" baseline="0" noProof="0">
                  <a:ln>
                    <a:noFill/>
                  </a:ln>
                  <a:solidFill>
                    <a:srgbClr val="4BACC6">
                      <a:lumMod val="50000"/>
                    </a:srgbClr>
                  </a:solidFill>
                  <a:effectLst/>
                  <a:uLnTx/>
                  <a:uFillTx/>
                  <a:latin typeface="Arial Black" panose="020B0A04020102020204" pitchFamily="34" charset="0"/>
                  <a:cs typeface="Arial" panose="020B0604020202020204" pitchFamily="34" charset="0"/>
                </a:rPr>
                <a:t>for </a:t>
              </a:r>
              <a:r>
                <a:rPr kumimoji="0" lang="en-US" sz="2400" b="1" i="0" u="none" strike="noStrike" kern="0" cap="none" spc="0" normalizeH="0" baseline="0" noProof="0">
                  <a:ln>
                    <a:noFill/>
                  </a:ln>
                  <a:solidFill>
                    <a:srgbClr val="00CCFF"/>
                  </a:solidFill>
                  <a:effectLst>
                    <a:outerShdw blurRad="38100" dist="38100" dir="2700000" algn="tl">
                      <a:srgbClr val="000000">
                        <a:alpha val="43137"/>
                      </a:srgbClr>
                    </a:outerShdw>
                  </a:effectLst>
                  <a:uLnTx/>
                  <a:uFillTx/>
                  <a:latin typeface="Arial Black" panose="020B0A04020102020204" pitchFamily="34" charset="0"/>
                  <a:cs typeface="Arial" panose="020B0604020202020204" pitchFamily="34" charset="0"/>
                </a:rPr>
                <a:t>universal screening</a:t>
              </a:r>
              <a:br>
                <a:rPr kumimoji="0" lang="en-US" sz="2400" b="1" i="0" u="none" strike="noStrike" kern="0" cap="none" spc="0" normalizeH="0" baseline="0" noProof="0">
                  <a:ln>
                    <a:noFill/>
                  </a:ln>
                  <a:solidFill>
                    <a:srgbClr val="FFC000"/>
                  </a:solidFill>
                  <a:effectLst>
                    <a:outerShdw blurRad="38100" dist="38100" dir="2700000" algn="tl">
                      <a:srgbClr val="000000">
                        <a:alpha val="43137"/>
                      </a:srgbClr>
                    </a:outerShdw>
                  </a:effectLst>
                  <a:uLnTx/>
                  <a:uFillTx/>
                  <a:latin typeface="Arial Black" panose="020B0A04020102020204" pitchFamily="34" charset="0"/>
                  <a:cs typeface="Arial" panose="020B0604020202020204" pitchFamily="34" charset="0"/>
                </a:rPr>
              </a:br>
              <a:r>
                <a:rPr kumimoji="0" lang="en-US" sz="1600" b="1" i="0" u="none" strike="noStrike" kern="0" cap="none" spc="0" normalizeH="0" baseline="0" noProof="0">
                  <a:ln>
                    <a:noFill/>
                  </a:ln>
                  <a:solidFill>
                    <a:srgbClr val="4BACC6">
                      <a:lumMod val="50000"/>
                    </a:srgbClr>
                  </a:solidFill>
                  <a:effectLst/>
                  <a:uLnTx/>
                  <a:uFillTx/>
                  <a:latin typeface="Arial Black" panose="020B0A04020102020204" pitchFamily="34" charset="0"/>
                  <a:cs typeface="Arial" panose="020B0604020202020204" pitchFamily="34" charset="0"/>
                </a:rPr>
                <a:t>and </a:t>
              </a:r>
              <a:r>
                <a:rPr kumimoji="0" lang="en-US" sz="2400" b="1" i="0" u="none" strike="noStrike" kern="0" cap="none" spc="0" normalizeH="0" baseline="0" noProof="0">
                  <a:ln>
                    <a:noFill/>
                  </a:ln>
                  <a:solidFill>
                    <a:srgbClr val="00CCFF"/>
                  </a:solidFill>
                  <a:effectLst>
                    <a:outerShdw blurRad="38100" dist="38100" dir="2700000" algn="tl">
                      <a:srgbClr val="000000">
                        <a:alpha val="43137"/>
                      </a:srgbClr>
                    </a:outerShdw>
                  </a:effectLst>
                  <a:uLnTx/>
                  <a:uFillTx/>
                  <a:latin typeface="Arial Black" panose="020B0A04020102020204" pitchFamily="34" charset="0"/>
                  <a:cs typeface="Arial" panose="020B0604020202020204" pitchFamily="34" charset="0"/>
                </a:rPr>
                <a:t>individualized ability-based </a:t>
              </a:r>
              <a:r>
                <a:rPr kumimoji="0" lang="en-US" sz="1600" b="1" i="0" u="none" strike="noStrike" kern="0" cap="none" spc="0" normalizeH="0" baseline="0" noProof="0">
                  <a:ln>
                    <a:noFill/>
                  </a:ln>
                  <a:solidFill>
                    <a:srgbClr val="4BACC6">
                      <a:lumMod val="50000"/>
                    </a:srgbClr>
                  </a:solidFill>
                  <a:effectLst/>
                  <a:uLnTx/>
                  <a:uFillTx/>
                  <a:latin typeface="Arial Black" panose="020B0A04020102020204" pitchFamily="34" charset="0"/>
                  <a:cs typeface="Arial" panose="020B0604020202020204" pitchFamily="34" charset="0"/>
                </a:rPr>
                <a:t>interventions</a:t>
              </a:r>
              <a:endParaRPr kumimoji="0" lang="en-US" sz="1600" b="1" i="0" u="none" strike="noStrike" kern="0" cap="none" spc="0" normalizeH="0" baseline="0" noProof="0">
                <a:ln>
                  <a:noFill/>
                </a:ln>
                <a:solidFill>
                  <a:prstClr val="black"/>
                </a:solidFill>
                <a:effectLst/>
                <a:uLnTx/>
                <a:uFillTx/>
                <a:latin typeface="Arial Black" panose="020B0A04020102020204" pitchFamily="34" charset="0"/>
                <a:cs typeface="Arial" panose="020B0604020202020204" pitchFamily="34" charset="0"/>
              </a:endParaRPr>
            </a:p>
          </p:txBody>
        </p:sp>
        <p:sp>
          <p:nvSpPr>
            <p:cNvPr id="77" name="Arrow: Chevron 165">
              <a:extLst>
                <a:ext uri="{FF2B5EF4-FFF2-40B4-BE49-F238E27FC236}">
                  <a16:creationId xmlns:a16="http://schemas.microsoft.com/office/drawing/2014/main" id="{3F8E3571-A888-C421-8F74-404EA15637D4}"/>
                </a:ext>
              </a:extLst>
            </p:cNvPr>
            <p:cNvSpPr/>
            <p:nvPr/>
          </p:nvSpPr>
          <p:spPr>
            <a:xfrm rot="16200000">
              <a:off x="3211676" y="5357204"/>
              <a:ext cx="363401" cy="718404"/>
            </a:xfrm>
            <a:prstGeom prst="chevron">
              <a:avLst>
                <a:gd name="adj" fmla="val 45704"/>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78" name="Group 77">
            <a:extLst>
              <a:ext uri="{FF2B5EF4-FFF2-40B4-BE49-F238E27FC236}">
                <a16:creationId xmlns:a16="http://schemas.microsoft.com/office/drawing/2014/main" id="{8EF025F6-D831-B747-DA49-D228F5BC019F}"/>
              </a:ext>
            </a:extLst>
          </p:cNvPr>
          <p:cNvGrpSpPr/>
          <p:nvPr/>
        </p:nvGrpSpPr>
        <p:grpSpPr>
          <a:xfrm>
            <a:off x="3042664" y="1755751"/>
            <a:ext cx="1342827" cy="1162550"/>
            <a:chOff x="3042664" y="1755751"/>
            <a:chExt cx="1342827" cy="1162550"/>
          </a:xfrm>
        </p:grpSpPr>
        <p:sp>
          <p:nvSpPr>
            <p:cNvPr id="79" name="Rectangle 78">
              <a:extLst>
                <a:ext uri="{FF2B5EF4-FFF2-40B4-BE49-F238E27FC236}">
                  <a16:creationId xmlns:a16="http://schemas.microsoft.com/office/drawing/2014/main" id="{F7B0C9D3-9F85-C061-96E2-CB6D3B4FFAF7}"/>
                </a:ext>
              </a:extLst>
            </p:cNvPr>
            <p:cNvSpPr/>
            <p:nvPr/>
          </p:nvSpPr>
          <p:spPr>
            <a:xfrm>
              <a:off x="3042664" y="1755751"/>
              <a:ext cx="1314450" cy="1073150"/>
            </a:xfrm>
            <a:prstGeom prst="rect">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ontserrat" pitchFamily="2" charset="77"/>
                <a:ea typeface="+mn-ea"/>
                <a:cs typeface="+mn-cs"/>
              </a:endParaRPr>
            </a:p>
          </p:txBody>
        </p:sp>
        <p:pic>
          <p:nvPicPr>
            <p:cNvPr id="80" name="Picture 79" descr="Graphical user interface&#10;&#10;Description automatically generated">
              <a:extLst>
                <a:ext uri="{FF2B5EF4-FFF2-40B4-BE49-F238E27FC236}">
                  <a16:creationId xmlns:a16="http://schemas.microsoft.com/office/drawing/2014/main" id="{5836D219-B582-3371-EBF0-0C51ACB5A02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5294" t="12360" r="62627" b="52008"/>
            <a:stretch/>
          </p:blipFill>
          <p:spPr>
            <a:xfrm>
              <a:off x="3165772" y="1809999"/>
              <a:ext cx="1219719" cy="1108302"/>
            </a:xfrm>
            <a:prstGeom prst="rect">
              <a:avLst/>
            </a:prstGeom>
          </p:spPr>
        </p:pic>
        <p:grpSp>
          <p:nvGrpSpPr>
            <p:cNvPr id="81" name="Group 80">
              <a:extLst>
                <a:ext uri="{FF2B5EF4-FFF2-40B4-BE49-F238E27FC236}">
                  <a16:creationId xmlns:a16="http://schemas.microsoft.com/office/drawing/2014/main" id="{EC7A8F72-22EF-232F-A41E-83E5B18984BF}"/>
                </a:ext>
              </a:extLst>
            </p:cNvPr>
            <p:cNvGrpSpPr/>
            <p:nvPr/>
          </p:nvGrpSpPr>
          <p:grpSpPr>
            <a:xfrm>
              <a:off x="3132707" y="1859834"/>
              <a:ext cx="1238630" cy="997189"/>
              <a:chOff x="3398393" y="2440883"/>
              <a:chExt cx="1238630" cy="997189"/>
            </a:xfrm>
          </p:grpSpPr>
          <p:sp>
            <p:nvSpPr>
              <p:cNvPr id="82" name="Oval 81">
                <a:extLst>
                  <a:ext uri="{FF2B5EF4-FFF2-40B4-BE49-F238E27FC236}">
                    <a16:creationId xmlns:a16="http://schemas.microsoft.com/office/drawing/2014/main" id="{EEC84629-8E75-FF6F-033F-090D4BA63B4F}"/>
                  </a:ext>
                </a:extLst>
              </p:cNvPr>
              <p:cNvSpPr/>
              <p:nvPr/>
            </p:nvSpPr>
            <p:spPr>
              <a:xfrm>
                <a:off x="3658496" y="2440883"/>
                <a:ext cx="343195" cy="343195"/>
              </a:xfrm>
              <a:prstGeom prst="ellipse">
                <a:avLst/>
              </a:prstGeom>
              <a:no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3" name="Oval 82">
                <a:extLst>
                  <a:ext uri="{FF2B5EF4-FFF2-40B4-BE49-F238E27FC236}">
                    <a16:creationId xmlns:a16="http://schemas.microsoft.com/office/drawing/2014/main" id="{8A94C170-E253-5E18-7DC4-020117224040}"/>
                  </a:ext>
                </a:extLst>
              </p:cNvPr>
              <p:cNvSpPr/>
              <p:nvPr/>
            </p:nvSpPr>
            <p:spPr>
              <a:xfrm>
                <a:off x="3398393" y="2779803"/>
                <a:ext cx="343195" cy="343195"/>
              </a:xfrm>
              <a:prstGeom prst="ellipse">
                <a:avLst/>
              </a:prstGeom>
              <a:no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4" name="Oval 83">
                <a:extLst>
                  <a:ext uri="{FF2B5EF4-FFF2-40B4-BE49-F238E27FC236}">
                    <a16:creationId xmlns:a16="http://schemas.microsoft.com/office/drawing/2014/main" id="{953FCA3C-AE75-7EE0-D100-EFA0D9DB514E}"/>
                  </a:ext>
                </a:extLst>
              </p:cNvPr>
              <p:cNvSpPr/>
              <p:nvPr/>
            </p:nvSpPr>
            <p:spPr>
              <a:xfrm>
                <a:off x="3673781" y="3094877"/>
                <a:ext cx="343195" cy="343195"/>
              </a:xfrm>
              <a:prstGeom prst="ellipse">
                <a:avLst/>
              </a:prstGeom>
              <a:no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5" name="Oval 84">
                <a:extLst>
                  <a:ext uri="{FF2B5EF4-FFF2-40B4-BE49-F238E27FC236}">
                    <a16:creationId xmlns:a16="http://schemas.microsoft.com/office/drawing/2014/main" id="{8A7E29E5-1E8A-9A5B-0A02-042EF442BF08}"/>
                  </a:ext>
                </a:extLst>
              </p:cNvPr>
              <p:cNvSpPr/>
              <p:nvPr/>
            </p:nvSpPr>
            <p:spPr>
              <a:xfrm>
                <a:off x="3962182" y="2788481"/>
                <a:ext cx="343195" cy="343195"/>
              </a:xfrm>
              <a:prstGeom prst="ellipse">
                <a:avLst/>
              </a:prstGeom>
              <a:no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6" name="Oval 85">
                <a:extLst>
                  <a:ext uri="{FF2B5EF4-FFF2-40B4-BE49-F238E27FC236}">
                    <a16:creationId xmlns:a16="http://schemas.microsoft.com/office/drawing/2014/main" id="{5B45C6F5-CDA5-7CEF-FDBF-5509C31E6124}"/>
                  </a:ext>
                </a:extLst>
              </p:cNvPr>
              <p:cNvSpPr/>
              <p:nvPr/>
            </p:nvSpPr>
            <p:spPr>
              <a:xfrm>
                <a:off x="4293828" y="3093633"/>
                <a:ext cx="343195" cy="343195"/>
              </a:xfrm>
              <a:prstGeom prst="ellipse">
                <a:avLst/>
              </a:prstGeom>
              <a:no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7" name="Oval 86">
                <a:extLst>
                  <a:ext uri="{FF2B5EF4-FFF2-40B4-BE49-F238E27FC236}">
                    <a16:creationId xmlns:a16="http://schemas.microsoft.com/office/drawing/2014/main" id="{3F73C7BC-78B0-11BD-C471-42C667D55A58}"/>
                  </a:ext>
                </a:extLst>
              </p:cNvPr>
              <p:cNvSpPr/>
              <p:nvPr/>
            </p:nvSpPr>
            <p:spPr>
              <a:xfrm>
                <a:off x="4281988" y="2445503"/>
                <a:ext cx="343195" cy="343195"/>
              </a:xfrm>
              <a:prstGeom prst="ellipse">
                <a:avLst/>
              </a:prstGeom>
              <a:no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sp>
        <p:nvSpPr>
          <p:cNvPr id="88" name="Rectangle 87">
            <a:extLst>
              <a:ext uri="{FF2B5EF4-FFF2-40B4-BE49-F238E27FC236}">
                <a16:creationId xmlns:a16="http://schemas.microsoft.com/office/drawing/2014/main" id="{95A3AC30-8D89-1179-EE37-3DAFF363DA17}"/>
              </a:ext>
            </a:extLst>
          </p:cNvPr>
          <p:cNvSpPr/>
          <p:nvPr/>
        </p:nvSpPr>
        <p:spPr>
          <a:xfrm>
            <a:off x="7543800" y="3981973"/>
            <a:ext cx="114856" cy="119254"/>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9" name="Rectangle 88">
            <a:extLst>
              <a:ext uri="{FF2B5EF4-FFF2-40B4-BE49-F238E27FC236}">
                <a16:creationId xmlns:a16="http://schemas.microsoft.com/office/drawing/2014/main" id="{6F0CA75F-5351-5E99-2A56-B8B3207A8FFD}"/>
              </a:ext>
            </a:extLst>
          </p:cNvPr>
          <p:cNvSpPr/>
          <p:nvPr/>
        </p:nvSpPr>
        <p:spPr>
          <a:xfrm>
            <a:off x="4333072" y="2395346"/>
            <a:ext cx="114856" cy="119254"/>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8F6299C6-25DA-5C7F-CA8A-CE5CEEDE19F7}"/>
              </a:ext>
            </a:extLst>
          </p:cNvPr>
          <p:cNvSpPr/>
          <p:nvPr/>
        </p:nvSpPr>
        <p:spPr>
          <a:xfrm>
            <a:off x="7533926" y="1531269"/>
            <a:ext cx="114856" cy="119254"/>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1" name="Chord 90">
            <a:extLst>
              <a:ext uri="{FF2B5EF4-FFF2-40B4-BE49-F238E27FC236}">
                <a16:creationId xmlns:a16="http://schemas.microsoft.com/office/drawing/2014/main" id="{85A53DB8-F327-5A91-8EA0-B87B3D33189D}"/>
              </a:ext>
            </a:extLst>
          </p:cNvPr>
          <p:cNvSpPr/>
          <p:nvPr/>
        </p:nvSpPr>
        <p:spPr>
          <a:xfrm rot="5400000">
            <a:off x="1257894" y="2473738"/>
            <a:ext cx="3489288" cy="4383798"/>
          </a:xfrm>
          <a:prstGeom prst="chord">
            <a:avLst>
              <a:gd name="adj1" fmla="val 5499468"/>
              <a:gd name="adj2" fmla="val 16137924"/>
            </a:avLst>
          </a:prstGeom>
          <a:solidFill>
            <a:srgbClr val="C0E1EC">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2" name="Chord 91">
            <a:extLst>
              <a:ext uri="{FF2B5EF4-FFF2-40B4-BE49-F238E27FC236}">
                <a16:creationId xmlns:a16="http://schemas.microsoft.com/office/drawing/2014/main" id="{A54ACFB2-0216-5816-8C3C-BD47CEAE6AFA}"/>
              </a:ext>
            </a:extLst>
          </p:cNvPr>
          <p:cNvSpPr/>
          <p:nvPr/>
        </p:nvSpPr>
        <p:spPr>
          <a:xfrm rot="5400000">
            <a:off x="6779756" y="2445261"/>
            <a:ext cx="3489288" cy="4383798"/>
          </a:xfrm>
          <a:prstGeom prst="chord">
            <a:avLst>
              <a:gd name="adj1" fmla="val 5499468"/>
              <a:gd name="adj2" fmla="val 16137924"/>
            </a:avLst>
          </a:prstGeom>
          <a:solidFill>
            <a:srgbClr val="C0E1EC">
              <a:alpha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414C2B82-0DD2-5755-BFE2-0F00513E2AD5}"/>
              </a:ext>
            </a:extLst>
          </p:cNvPr>
          <p:cNvSpPr txBox="1"/>
          <p:nvPr/>
        </p:nvSpPr>
        <p:spPr>
          <a:xfrm>
            <a:off x="7430514" y="2847951"/>
            <a:ext cx="1616017" cy="346249"/>
          </a:xfrm>
          <a:prstGeom prst="rect">
            <a:avLst/>
          </a:prstGeom>
          <a:noFill/>
        </p:spPr>
        <p:txBody>
          <a:bodyPr wrap="square" rtlCol="0">
            <a:spAutoFit/>
          </a:bodyPr>
          <a:lstStyle/>
          <a:p>
            <a:pPr algn="ctr">
              <a:lnSpc>
                <a:spcPct val="75000"/>
              </a:lnSpc>
            </a:pPr>
            <a:r>
              <a:rPr lang="en-US" sz="1100" b="1">
                <a:solidFill>
                  <a:prstClr val="black"/>
                </a:solidFill>
                <a:latin typeface="Arial Narrow" panose="020B0606020202030204" pitchFamily="34" charset="0"/>
              </a:rPr>
              <a:t>Individualized ability</a:t>
            </a:r>
          </a:p>
          <a:p>
            <a:pPr algn="ctr">
              <a:lnSpc>
                <a:spcPct val="75000"/>
              </a:lnSpc>
            </a:pPr>
            <a:r>
              <a:rPr lang="en-US" sz="1100" b="1">
                <a:solidFill>
                  <a:prstClr val="black"/>
                </a:solidFill>
                <a:latin typeface="Arial Narrow" panose="020B0606020202030204" pitchFamily="34" charset="0"/>
              </a:rPr>
              <a:t>based intervention</a:t>
            </a:r>
          </a:p>
        </p:txBody>
      </p:sp>
      <p:cxnSp>
        <p:nvCxnSpPr>
          <p:cNvPr id="94" name="Curved Connector 93">
            <a:extLst>
              <a:ext uri="{FF2B5EF4-FFF2-40B4-BE49-F238E27FC236}">
                <a16:creationId xmlns:a16="http://schemas.microsoft.com/office/drawing/2014/main" id="{2C056D99-A071-4411-0D54-69CB2DEDAE94}"/>
              </a:ext>
            </a:extLst>
          </p:cNvPr>
          <p:cNvCxnSpPr>
            <a:cxnSpLocks/>
          </p:cNvCxnSpPr>
          <p:nvPr/>
        </p:nvCxnSpPr>
        <p:spPr>
          <a:xfrm rot="10800000">
            <a:off x="7204880" y="2302608"/>
            <a:ext cx="1517017" cy="1092285"/>
          </a:xfrm>
          <a:prstGeom prst="curvedConnector2">
            <a:avLst/>
          </a:prstGeom>
          <a:noFill/>
          <a:ln w="19050" cap="flat" cmpd="sng" algn="ctr">
            <a:solidFill>
              <a:srgbClr val="429BB2"/>
            </a:solidFill>
            <a:prstDash val="solid"/>
            <a:headEnd type="triangle"/>
            <a:tailEnd type="triangle"/>
          </a:ln>
          <a:effectLst/>
        </p:spPr>
      </p:cxnSp>
      <p:cxnSp>
        <p:nvCxnSpPr>
          <p:cNvPr id="95" name="Curved Connector 94">
            <a:extLst>
              <a:ext uri="{FF2B5EF4-FFF2-40B4-BE49-F238E27FC236}">
                <a16:creationId xmlns:a16="http://schemas.microsoft.com/office/drawing/2014/main" id="{A82BEB64-702D-4013-B28E-F034EDD7BD2D}"/>
              </a:ext>
            </a:extLst>
          </p:cNvPr>
          <p:cNvCxnSpPr>
            <a:cxnSpLocks/>
            <a:endCxn id="43" idx="3"/>
          </p:cNvCxnSpPr>
          <p:nvPr/>
        </p:nvCxnSpPr>
        <p:spPr>
          <a:xfrm rot="10800000" flipV="1">
            <a:off x="9801341" y="3059049"/>
            <a:ext cx="374277" cy="359361"/>
          </a:xfrm>
          <a:prstGeom prst="curvedConnector3">
            <a:avLst>
              <a:gd name="adj1" fmla="val 50000"/>
            </a:avLst>
          </a:prstGeom>
          <a:noFill/>
          <a:ln w="12700" cap="flat" cmpd="sng" algn="ctr">
            <a:solidFill>
              <a:srgbClr val="8A8A8A"/>
            </a:solidFill>
            <a:prstDash val="solid"/>
            <a:headEnd type="triangle"/>
            <a:tailEnd type="triangle"/>
          </a:ln>
          <a:effectLst/>
        </p:spPr>
      </p:cxnSp>
      <p:sp>
        <p:nvSpPr>
          <p:cNvPr id="96" name="Rectangle 95">
            <a:extLst>
              <a:ext uri="{FF2B5EF4-FFF2-40B4-BE49-F238E27FC236}">
                <a16:creationId xmlns:a16="http://schemas.microsoft.com/office/drawing/2014/main" id="{E9433A9D-12BE-7A2A-0DE6-98E4866DF1B8}"/>
              </a:ext>
            </a:extLst>
          </p:cNvPr>
          <p:cNvSpPr/>
          <p:nvPr/>
        </p:nvSpPr>
        <p:spPr>
          <a:xfrm>
            <a:off x="9801340" y="193638"/>
            <a:ext cx="2236467" cy="957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31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par>
                                <p:cTn id="51" presetID="9" presetClass="entr" presetSubtype="0" fill="hold" nodeType="with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dissolve">
                                      <p:cBhvr>
                                        <p:cTn id="5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9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A5A9F-3A06-1F79-2E2D-706528B2ABB5}"/>
              </a:ext>
            </a:extLst>
          </p:cNvPr>
          <p:cNvSpPr>
            <a:spLocks noGrp="1"/>
          </p:cNvSpPr>
          <p:nvPr>
            <p:ph type="ctrTitle"/>
          </p:nvPr>
        </p:nvSpPr>
        <p:spPr/>
        <p:txBody>
          <a:bodyPr/>
          <a:lstStyle/>
          <a:p>
            <a:r>
              <a:rPr lang="en-US"/>
              <a:t>What is AI...and what is it not?</a:t>
            </a:r>
          </a:p>
        </p:txBody>
      </p:sp>
      <p:sp>
        <p:nvSpPr>
          <p:cNvPr id="3" name="Text Placeholder 2">
            <a:extLst>
              <a:ext uri="{FF2B5EF4-FFF2-40B4-BE49-F238E27FC236}">
                <a16:creationId xmlns:a16="http://schemas.microsoft.com/office/drawing/2014/main" id="{BA4E7DCB-294F-EDBD-2586-A6FC6AEF6604}"/>
              </a:ext>
            </a:extLst>
          </p:cNvPr>
          <p:cNvSpPr>
            <a:spLocks noGrp="1"/>
          </p:cNvSpPr>
          <p:nvPr>
            <p:ph type="body" sz="quarter" idx="11"/>
          </p:nvPr>
        </p:nvSpPr>
        <p:spPr/>
        <p:txBody>
          <a:bodyPr/>
          <a:lstStyle/>
          <a:p>
            <a:r>
              <a:rPr lang="en-US"/>
              <a:t>And how do we leverage it?</a:t>
            </a:r>
          </a:p>
        </p:txBody>
      </p:sp>
      <p:pic>
        <p:nvPicPr>
          <p:cNvPr id="4" name="Graphic 3">
            <a:extLst>
              <a:ext uri="{FF2B5EF4-FFF2-40B4-BE49-F238E27FC236}">
                <a16:creationId xmlns:a16="http://schemas.microsoft.com/office/drawing/2014/main" id="{E0722E19-BDCB-46FD-68A9-81AB156036D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580909" y="5604977"/>
            <a:ext cx="1858083" cy="773029"/>
          </a:xfrm>
          <a:prstGeom prst="rect">
            <a:avLst/>
          </a:prstGeom>
        </p:spPr>
      </p:pic>
    </p:spTree>
    <p:extLst>
      <p:ext uri="{BB962C8B-B14F-4D97-AF65-F5344CB8AC3E}">
        <p14:creationId xmlns:p14="http://schemas.microsoft.com/office/powerpoint/2010/main" val="1903504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F294E-5CF1-C80A-53D2-C458A358B916}"/>
              </a:ext>
            </a:extLst>
          </p:cNvPr>
          <p:cNvSpPr>
            <a:spLocks noGrp="1"/>
          </p:cNvSpPr>
          <p:nvPr>
            <p:ph type="title"/>
          </p:nvPr>
        </p:nvSpPr>
        <p:spPr/>
        <p:txBody>
          <a:bodyPr/>
          <a:lstStyle/>
          <a:p>
            <a:r>
              <a:rPr lang="en-US">
                <a:latin typeface="Arial"/>
                <a:cs typeface="Arial"/>
              </a:rPr>
              <a:t>What makes AI, AI?</a:t>
            </a:r>
            <a:endParaRPr lang="en-US"/>
          </a:p>
        </p:txBody>
      </p:sp>
      <p:sp>
        <p:nvSpPr>
          <p:cNvPr id="3" name="Content Placeholder 2">
            <a:extLst>
              <a:ext uri="{FF2B5EF4-FFF2-40B4-BE49-F238E27FC236}">
                <a16:creationId xmlns:a16="http://schemas.microsoft.com/office/drawing/2014/main" id="{3E7D14A2-5A94-588C-4A35-ECCBB5CF203C}"/>
              </a:ext>
            </a:extLst>
          </p:cNvPr>
          <p:cNvSpPr>
            <a:spLocks noGrp="1"/>
          </p:cNvSpPr>
          <p:nvPr>
            <p:ph sz="quarter" idx="10"/>
          </p:nvPr>
        </p:nvSpPr>
        <p:spPr>
          <a:xfrm>
            <a:off x="850173" y="1239696"/>
            <a:ext cx="9058275" cy="5108317"/>
          </a:xfrm>
        </p:spPr>
        <p:txBody>
          <a:bodyPr lIns="91440" tIns="45720" rIns="91440" bIns="45720" anchor="t"/>
          <a:lstStyle/>
          <a:p>
            <a:pPr marL="285750" indent="-285750">
              <a:buFont typeface="Arial"/>
              <a:buChar char="•"/>
            </a:pPr>
            <a:r>
              <a:rPr lang="en-US" b="1">
                <a:latin typeface="Calibri"/>
                <a:cs typeface="Arial"/>
              </a:rPr>
              <a:t>Artificial Intelligence (AI)</a:t>
            </a:r>
            <a:r>
              <a:rPr lang="en-US">
                <a:solidFill>
                  <a:srgbClr val="374151"/>
                </a:solidFill>
                <a:latin typeface="Calibri"/>
                <a:cs typeface="Arial"/>
              </a:rPr>
              <a:t>: Systems capable of tasks that typically require human intelligence. </a:t>
            </a:r>
            <a:endParaRPr lang="en-US">
              <a:latin typeface="Calibri"/>
            </a:endParaRPr>
          </a:p>
          <a:p>
            <a:r>
              <a:rPr lang="en-US">
                <a:solidFill>
                  <a:srgbClr val="374151"/>
                </a:solidFill>
                <a:latin typeface="Calibri"/>
                <a:cs typeface="Arial"/>
              </a:rPr>
              <a:t>       Ex: learning from experience, and understanding natural language</a:t>
            </a:r>
            <a:endParaRPr lang="en-US">
              <a:latin typeface="Calibri"/>
            </a:endParaRPr>
          </a:p>
          <a:p>
            <a:r>
              <a:rPr lang="en-US" b="1">
                <a:latin typeface="Calibri"/>
                <a:cs typeface="Arial"/>
              </a:rPr>
              <a:t>     Traditional Computer Programs</a:t>
            </a:r>
            <a:r>
              <a:rPr lang="en-US">
                <a:solidFill>
                  <a:srgbClr val="374151"/>
                </a:solidFill>
                <a:latin typeface="Calibri"/>
                <a:cs typeface="Arial"/>
              </a:rPr>
              <a:t>: Follow predefined rules and instructions to perform specific tasks. </a:t>
            </a:r>
            <a:endParaRPr lang="en-US">
              <a:latin typeface="Calibri"/>
            </a:endParaRPr>
          </a:p>
          <a:p>
            <a:r>
              <a:rPr lang="en-US">
                <a:solidFill>
                  <a:srgbClr val="374151"/>
                </a:solidFill>
                <a:latin typeface="Calibri"/>
                <a:cs typeface="Arial"/>
              </a:rPr>
              <a:t>     Generally, don't learn from experiences or adapt to new situations.</a:t>
            </a:r>
            <a:endParaRPr lang="en-US">
              <a:latin typeface="Calibri"/>
            </a:endParaRPr>
          </a:p>
          <a:p>
            <a:endParaRPr lang="en-US">
              <a:solidFill>
                <a:srgbClr val="374151"/>
              </a:solidFill>
              <a:latin typeface="Calibri"/>
              <a:cs typeface="Arial"/>
            </a:endParaRPr>
          </a:p>
          <a:p>
            <a:pPr marL="285750" indent="-285750">
              <a:buFont typeface="Arial"/>
              <a:buChar char="•"/>
            </a:pPr>
            <a:r>
              <a:rPr lang="en-US" b="1">
                <a:latin typeface="Calibri"/>
                <a:cs typeface="Arial"/>
              </a:rPr>
              <a:t>Takeaway</a:t>
            </a:r>
            <a:r>
              <a:rPr lang="en-US">
                <a:solidFill>
                  <a:srgbClr val="374151"/>
                </a:solidFill>
                <a:latin typeface="Calibri"/>
                <a:cs typeface="Arial"/>
              </a:rPr>
              <a:t>: The ability to learn and adapt makes something an AI.</a:t>
            </a:r>
            <a:endParaRPr lang="en-US">
              <a:solidFill>
                <a:srgbClr val="374151"/>
              </a:solidFill>
              <a:latin typeface="Calibri"/>
            </a:endParaRPr>
          </a:p>
          <a:p>
            <a:pPr marL="285750" indent="-285750">
              <a:buFont typeface="Arial"/>
              <a:buChar char="•"/>
            </a:pPr>
            <a:r>
              <a:rPr lang="en-US">
                <a:solidFill>
                  <a:srgbClr val="374151"/>
                </a:solidFill>
                <a:latin typeface="Calibri"/>
                <a:cs typeface="Arial"/>
              </a:rPr>
              <a:t>Question – Is ChatGPT (Chat-Generative </a:t>
            </a:r>
            <a:r>
              <a:rPr lang="en-US">
                <a:solidFill>
                  <a:schemeClr val="accent4">
                    <a:lumMod val="60000"/>
                    <a:lumOff val="40000"/>
                  </a:schemeClr>
                </a:solidFill>
                <a:latin typeface="Calibri"/>
                <a:cs typeface="Arial"/>
              </a:rPr>
              <a:t>Pre-trained</a:t>
            </a:r>
            <a:r>
              <a:rPr lang="en-US">
                <a:solidFill>
                  <a:srgbClr val="374151"/>
                </a:solidFill>
                <a:latin typeface="Calibri"/>
                <a:cs typeface="Arial"/>
              </a:rPr>
              <a:t> Transformer) an AI?</a:t>
            </a:r>
            <a:endParaRPr lang="en-US">
              <a:solidFill>
                <a:srgbClr val="374151"/>
              </a:solidFill>
              <a:latin typeface="Calibri"/>
            </a:endParaRPr>
          </a:p>
          <a:p>
            <a:r>
              <a:rPr lang="en-US">
                <a:solidFill>
                  <a:srgbClr val="374151"/>
                </a:solidFill>
                <a:latin typeface="Calibri"/>
                <a:cs typeface="Arial"/>
              </a:rPr>
              <a:t>     Answer: Technically, NO. </a:t>
            </a:r>
            <a:endParaRPr lang="en-US">
              <a:solidFill>
                <a:srgbClr val="374151"/>
              </a:solidFill>
              <a:latin typeface="Calibri"/>
            </a:endParaRPr>
          </a:p>
          <a:p>
            <a:r>
              <a:rPr lang="en-US">
                <a:solidFill>
                  <a:srgbClr val="374151"/>
                </a:solidFill>
                <a:latin typeface="Calibri"/>
                <a:cs typeface="Arial"/>
              </a:rPr>
              <a:t>     However, in some experts' views, it can be considered a form of "intelligence" since it's able to generate naturalistic, human-like responses.</a:t>
            </a:r>
            <a:endParaRPr lang="en-US">
              <a:solidFill>
                <a:srgbClr val="374151"/>
              </a:solidFill>
              <a:latin typeface="Calibri"/>
            </a:endParaRPr>
          </a:p>
          <a:p>
            <a:pPr marL="285750" indent="-285750">
              <a:buFont typeface="Arial"/>
              <a:buChar char="•"/>
            </a:pPr>
            <a:endParaRPr lang="en-US">
              <a:solidFill>
                <a:srgbClr val="374151"/>
              </a:solidFill>
              <a:latin typeface="Calibri"/>
            </a:endParaRPr>
          </a:p>
          <a:p>
            <a:endParaRPr lang="en-US">
              <a:solidFill>
                <a:srgbClr val="FF0000"/>
              </a:solidFill>
              <a:latin typeface="Calibri"/>
            </a:endParaRPr>
          </a:p>
        </p:txBody>
      </p:sp>
    </p:spTree>
    <p:extLst>
      <p:ext uri="{BB962C8B-B14F-4D97-AF65-F5344CB8AC3E}">
        <p14:creationId xmlns:p14="http://schemas.microsoft.com/office/powerpoint/2010/main" val="1184258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CC6FC-503C-AFBB-E803-ADED9A30ADFC}"/>
              </a:ext>
            </a:extLst>
          </p:cNvPr>
          <p:cNvSpPr>
            <a:spLocks noGrp="1"/>
          </p:cNvSpPr>
          <p:nvPr>
            <p:ph type="title"/>
          </p:nvPr>
        </p:nvSpPr>
        <p:spPr/>
        <p:txBody>
          <a:bodyPr/>
          <a:lstStyle/>
          <a:p>
            <a:r>
              <a:rPr lang="en-US">
                <a:latin typeface="Arial"/>
                <a:cs typeface="Arial"/>
              </a:rPr>
              <a:t>How can we train better ML models?</a:t>
            </a:r>
            <a:endParaRPr lang="en-US"/>
          </a:p>
        </p:txBody>
      </p:sp>
      <p:sp>
        <p:nvSpPr>
          <p:cNvPr id="3" name="Content Placeholder 2">
            <a:extLst>
              <a:ext uri="{FF2B5EF4-FFF2-40B4-BE49-F238E27FC236}">
                <a16:creationId xmlns:a16="http://schemas.microsoft.com/office/drawing/2014/main" id="{8CEFBD0A-2827-9A85-D548-029BDC454088}"/>
              </a:ext>
            </a:extLst>
          </p:cNvPr>
          <p:cNvSpPr>
            <a:spLocks noGrp="1"/>
          </p:cNvSpPr>
          <p:nvPr>
            <p:ph sz="quarter" idx="10"/>
          </p:nvPr>
        </p:nvSpPr>
        <p:spPr/>
        <p:txBody>
          <a:bodyPr lIns="91440" tIns="45720" rIns="91440" bIns="45720" anchor="t"/>
          <a:lstStyle/>
          <a:p>
            <a:r>
              <a:rPr lang="en-US">
                <a:latin typeface="Arial"/>
                <a:cs typeface="Arial"/>
              </a:rPr>
              <a:t>If we taught a computer to learn who Conan O'Brien is...</a:t>
            </a:r>
            <a:endParaRPr lang="en-US"/>
          </a:p>
        </p:txBody>
      </p:sp>
      <p:pic>
        <p:nvPicPr>
          <p:cNvPr id="6" name="Picture 6" descr="A person holding a sign&#10;&#10;Description automatically generated">
            <a:extLst>
              <a:ext uri="{FF2B5EF4-FFF2-40B4-BE49-F238E27FC236}">
                <a16:creationId xmlns:a16="http://schemas.microsoft.com/office/drawing/2014/main" id="{9864AB2C-95B2-2782-2B29-D3D8EE53DD4D}"/>
              </a:ext>
            </a:extLst>
          </p:cNvPr>
          <p:cNvPicPr>
            <a:picLocks noChangeAspect="1"/>
          </p:cNvPicPr>
          <p:nvPr/>
        </p:nvPicPr>
        <p:blipFill>
          <a:blip r:embed="rId2"/>
          <a:stretch>
            <a:fillRect/>
          </a:stretch>
        </p:blipFill>
        <p:spPr>
          <a:xfrm>
            <a:off x="349045" y="1998407"/>
            <a:ext cx="2743200" cy="4114800"/>
          </a:xfrm>
          <a:prstGeom prst="rect">
            <a:avLst/>
          </a:prstGeom>
        </p:spPr>
      </p:pic>
      <p:sp>
        <p:nvSpPr>
          <p:cNvPr id="8" name="TextBox 7">
            <a:extLst>
              <a:ext uri="{FF2B5EF4-FFF2-40B4-BE49-F238E27FC236}">
                <a16:creationId xmlns:a16="http://schemas.microsoft.com/office/drawing/2014/main" id="{B1842BEA-E1C5-2D5E-636C-91B2AF5F393A}"/>
              </a:ext>
            </a:extLst>
          </p:cNvPr>
          <p:cNvSpPr txBox="1"/>
          <p:nvPr/>
        </p:nvSpPr>
        <p:spPr>
          <a:xfrm>
            <a:off x="3272928" y="1870990"/>
            <a:ext cx="8803522" cy="49244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2000">
                <a:latin typeface="Calibri"/>
                <a:cs typeface="Arial"/>
              </a:rPr>
              <a:t>Unimodal Learning: Just Image – Facial structure, Hair, etc.</a:t>
            </a:r>
          </a:p>
          <a:p>
            <a:pPr marL="342900" indent="-342900">
              <a:buAutoNum type="arabicPeriod"/>
            </a:pPr>
            <a:r>
              <a:rPr lang="en-US" sz="2000">
                <a:latin typeface="Calibri"/>
                <a:cs typeface="Arial"/>
              </a:rPr>
              <a:t>Multimodal Learning: </a:t>
            </a:r>
          </a:p>
          <a:p>
            <a:r>
              <a:rPr lang="en-US" sz="2000">
                <a:latin typeface="Calibri"/>
                <a:cs typeface="Arial"/>
              </a:rPr>
              <a:t>      Now what if we combined other aspects of what makes Conan unique? </a:t>
            </a:r>
            <a:endParaRPr lang="en-US" sz="2000">
              <a:latin typeface="Calibri"/>
              <a:cs typeface="Calibri"/>
            </a:endParaRPr>
          </a:p>
          <a:p>
            <a:endParaRPr lang="en-US" sz="1600">
              <a:latin typeface="Calibri"/>
              <a:cs typeface="Arial" panose="020B0604020202020204" pitchFamily="34" charset="0"/>
            </a:endParaRPr>
          </a:p>
          <a:p>
            <a:pPr marL="342900" indent="-342900">
              <a:buAutoNum type="arabicPeriod"/>
            </a:pPr>
            <a:endParaRPr lang="en-US" sz="1600">
              <a:latin typeface="Calibri"/>
              <a:ea typeface="+mn-lt"/>
              <a:cs typeface="Arial" panose="020B0604020202020204" pitchFamily="34" charset="0"/>
            </a:endParaRPr>
          </a:p>
          <a:p>
            <a:r>
              <a:rPr lang="en-US" b="1">
                <a:latin typeface="Calibri"/>
                <a:ea typeface="+mn-lt"/>
                <a:cs typeface="+mn-lt"/>
              </a:rPr>
              <a:t>Image Data</a:t>
            </a:r>
            <a:r>
              <a:rPr lang="en-US">
                <a:solidFill>
                  <a:srgbClr val="374151"/>
                </a:solidFill>
                <a:latin typeface="Calibri"/>
                <a:ea typeface="+mn-lt"/>
                <a:cs typeface="+mn-lt"/>
              </a:rPr>
              <a:t>: Pictures of Conan O'Brien</a:t>
            </a:r>
            <a:endParaRPr lang="en-US">
              <a:solidFill>
                <a:srgbClr val="000000"/>
              </a:solidFill>
              <a:latin typeface="Calibri"/>
              <a:ea typeface="+mn-lt"/>
              <a:cs typeface="+mn-lt"/>
            </a:endParaRPr>
          </a:p>
          <a:p>
            <a:r>
              <a:rPr lang="en-US" sz="2800">
                <a:latin typeface="Calibri"/>
                <a:ea typeface="+mn-lt"/>
                <a:cs typeface="+mn-lt"/>
              </a:rPr>
              <a:t>     +</a:t>
            </a:r>
          </a:p>
          <a:p>
            <a:pPr>
              <a:buFont typeface="Arial"/>
              <a:buChar char="•"/>
            </a:pPr>
            <a:r>
              <a:rPr lang="en-US" b="1">
                <a:latin typeface="Calibri"/>
                <a:ea typeface="+mn-lt"/>
                <a:cs typeface="+mn-lt"/>
              </a:rPr>
              <a:t>Audio Data</a:t>
            </a:r>
            <a:r>
              <a:rPr lang="en-US">
                <a:solidFill>
                  <a:srgbClr val="374151"/>
                </a:solidFill>
                <a:latin typeface="Calibri"/>
                <a:ea typeface="+mn-lt"/>
                <a:cs typeface="+mn-lt"/>
              </a:rPr>
              <a:t>: Recognize Conan O'Brien based on his distinctive voice and laughter.</a:t>
            </a:r>
            <a:endParaRPr lang="en-US">
              <a:latin typeface="Calibri"/>
              <a:cs typeface="Arial"/>
            </a:endParaRPr>
          </a:p>
          <a:p>
            <a:pPr>
              <a:buFont typeface="Arial"/>
              <a:buChar char="•"/>
            </a:pPr>
            <a:r>
              <a:rPr lang="en-US" b="1">
                <a:latin typeface="Calibri"/>
                <a:ea typeface="+mn-lt"/>
                <a:cs typeface="+mn-lt"/>
              </a:rPr>
              <a:t>Text Data</a:t>
            </a:r>
            <a:r>
              <a:rPr lang="en-US">
                <a:solidFill>
                  <a:srgbClr val="374151"/>
                </a:solidFill>
                <a:latin typeface="Calibri"/>
                <a:ea typeface="+mn-lt"/>
                <a:cs typeface="+mn-lt"/>
              </a:rPr>
              <a:t>: Written descriptions, such as his role as a host, his unique humor style, or how tall he is, etc.</a:t>
            </a:r>
          </a:p>
          <a:p>
            <a:pPr>
              <a:buFont typeface="Arial"/>
              <a:buChar char="•"/>
            </a:pPr>
            <a:r>
              <a:rPr lang="en-US" b="1">
                <a:latin typeface="Calibri"/>
                <a:ea typeface="+mn-lt"/>
                <a:cs typeface="+mn-lt"/>
              </a:rPr>
              <a:t>Video Data</a:t>
            </a:r>
            <a:r>
              <a:rPr lang="en-US">
                <a:solidFill>
                  <a:srgbClr val="374151"/>
                </a:solidFill>
                <a:latin typeface="Calibri"/>
                <a:ea typeface="+mn-lt"/>
                <a:cs typeface="+mn-lt"/>
              </a:rPr>
              <a:t>: Movement, gestures, and expressions which are characteristic during his shows.</a:t>
            </a:r>
            <a:endParaRPr lang="en-US">
              <a:latin typeface="Calibri"/>
              <a:cs typeface="Arial"/>
            </a:endParaRPr>
          </a:p>
          <a:p>
            <a:endParaRPr lang="en-US" sz="1600">
              <a:solidFill>
                <a:srgbClr val="374151"/>
              </a:solidFill>
              <a:latin typeface="Calibri"/>
              <a:cs typeface="Arial" panose="020B0604020202020204" pitchFamily="34" charset="0"/>
            </a:endParaRPr>
          </a:p>
          <a:p>
            <a:r>
              <a:rPr lang="en-US">
                <a:solidFill>
                  <a:srgbClr val="00B050"/>
                </a:solidFill>
                <a:latin typeface="Calibri"/>
                <a:cs typeface="Arial"/>
              </a:rPr>
              <a:t>Advantages of Multimodal Learning?</a:t>
            </a:r>
            <a:r>
              <a:rPr lang="en-US">
                <a:solidFill>
                  <a:srgbClr val="374151"/>
                </a:solidFill>
                <a:latin typeface="Calibri"/>
                <a:cs typeface="Arial"/>
              </a:rPr>
              <a:t> </a:t>
            </a:r>
            <a:endParaRPr lang="en-US">
              <a:cs typeface="Arial"/>
            </a:endParaRPr>
          </a:p>
          <a:p>
            <a:r>
              <a:rPr lang="en-US">
                <a:solidFill>
                  <a:srgbClr val="374151"/>
                </a:solidFill>
                <a:latin typeface="Calibri"/>
                <a:cs typeface="Arial"/>
              </a:rPr>
              <a:t>Makes our Machine Learning models more robust and better at recognizing Conan </a:t>
            </a:r>
            <a:endParaRPr lang="en-US">
              <a:cs typeface="Arial"/>
            </a:endParaRPr>
          </a:p>
          <a:p>
            <a:r>
              <a:rPr lang="en-US">
                <a:solidFill>
                  <a:srgbClr val="374151"/>
                </a:solidFill>
                <a:latin typeface="Calibri"/>
                <a:cs typeface="Arial"/>
              </a:rPr>
              <a:t>when compared to a unimodal case.</a:t>
            </a:r>
          </a:p>
          <a:p>
            <a:pPr marL="342900" indent="-342900">
              <a:buAutoNum type="arabicPeriod"/>
            </a:pPr>
            <a:endParaRPr lang="en-US" sz="1600">
              <a:latin typeface="Calibri"/>
              <a:cs typeface="Arial" panose="020B0604020202020204" pitchFamily="34" charset="0"/>
            </a:endParaRPr>
          </a:p>
        </p:txBody>
      </p:sp>
      <p:sp>
        <p:nvSpPr>
          <p:cNvPr id="9" name="Rectangle 8">
            <a:extLst>
              <a:ext uri="{FF2B5EF4-FFF2-40B4-BE49-F238E27FC236}">
                <a16:creationId xmlns:a16="http://schemas.microsoft.com/office/drawing/2014/main" id="{22C4B4F3-4F1B-FAC1-5C30-D224538D9740}"/>
              </a:ext>
            </a:extLst>
          </p:cNvPr>
          <p:cNvSpPr/>
          <p:nvPr/>
        </p:nvSpPr>
        <p:spPr>
          <a:xfrm>
            <a:off x="3277812" y="2976531"/>
            <a:ext cx="8799870" cy="2423044"/>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9248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0" end="0"/>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05CA9-FEBF-A2C1-E5F1-69E64A1FA861}"/>
              </a:ext>
            </a:extLst>
          </p:cNvPr>
          <p:cNvSpPr>
            <a:spLocks noGrp="1"/>
          </p:cNvSpPr>
          <p:nvPr>
            <p:ph type="title"/>
          </p:nvPr>
        </p:nvSpPr>
        <p:spPr/>
        <p:txBody>
          <a:bodyPr/>
          <a:lstStyle/>
          <a:p>
            <a:r>
              <a:rPr lang="en-US" sz="3200"/>
              <a:t>Multimodal Learning: The Game Changer?</a:t>
            </a:r>
          </a:p>
        </p:txBody>
      </p:sp>
      <p:sp>
        <p:nvSpPr>
          <p:cNvPr id="4" name="Content Placeholder 2">
            <a:extLst>
              <a:ext uri="{FF2B5EF4-FFF2-40B4-BE49-F238E27FC236}">
                <a16:creationId xmlns:a16="http://schemas.microsoft.com/office/drawing/2014/main" id="{0FCD045C-6B2E-5EBE-8031-6A94D705B24B}"/>
              </a:ext>
            </a:extLst>
          </p:cNvPr>
          <p:cNvSpPr>
            <a:spLocks noGrp="1"/>
          </p:cNvSpPr>
          <p:nvPr>
            <p:ph sz="quarter" idx="10"/>
          </p:nvPr>
        </p:nvSpPr>
        <p:spPr/>
        <p:txBody>
          <a:bodyPr lIns="91440" tIns="45720" rIns="91440" bIns="45720" anchor="t">
            <a:noAutofit/>
          </a:bodyPr>
          <a:lstStyle/>
          <a:p>
            <a:br>
              <a:rPr lang="en-US" sz="1400">
                <a:latin typeface="Calibri"/>
              </a:rPr>
            </a:br>
            <a:r>
              <a:rPr lang="en-US">
                <a:latin typeface="Calibri"/>
                <a:cs typeface="Arial"/>
              </a:rPr>
              <a:t>- What if we use the technology that is on Siri or Alexa to understand what a child is speaking? That’d be great!</a:t>
            </a:r>
          </a:p>
          <a:p>
            <a:r>
              <a:rPr lang="en-US">
                <a:latin typeface="Calibri"/>
                <a:cs typeface="Arial"/>
              </a:rPr>
              <a:t>- What if we combine that information with the child’s facial expressions? </a:t>
            </a:r>
            <a:endParaRPr lang="en-US">
              <a:latin typeface="Calibri"/>
            </a:endParaRPr>
          </a:p>
          <a:p>
            <a:pPr marL="0" indent="0">
              <a:buNone/>
            </a:pPr>
            <a:endParaRPr lang="en-US">
              <a:latin typeface="Calibri"/>
            </a:endParaRPr>
          </a:p>
          <a:p>
            <a:pPr marL="0" indent="0">
              <a:buNone/>
            </a:pPr>
            <a:r>
              <a:rPr lang="en-US">
                <a:latin typeface="Calibri"/>
                <a:cs typeface="Arial"/>
              </a:rPr>
              <a:t>This is where multimodal learning comes into play, a state-of-the-art approach that combines different data types, such as audio and visual, for a more holistic understanding.</a:t>
            </a:r>
          </a:p>
          <a:p>
            <a:pPr marL="0" indent="0">
              <a:buNone/>
            </a:pPr>
            <a:br>
              <a:rPr lang="en-US">
                <a:latin typeface="Calibri"/>
              </a:rPr>
            </a:br>
            <a:r>
              <a:rPr lang="en-US">
                <a:latin typeface="Calibri"/>
                <a:cs typeface="Arial"/>
              </a:rPr>
              <a:t>Automatic Speech Recognition for sentence repetition,</a:t>
            </a:r>
          </a:p>
          <a:p>
            <a:r>
              <a:rPr lang="en-US">
                <a:latin typeface="Calibri"/>
                <a:cs typeface="Arial"/>
              </a:rPr>
              <a:t>Facial recognition for decoding non-verbal cues, etc.</a:t>
            </a:r>
          </a:p>
          <a:p>
            <a:pPr marL="0" indent="0">
              <a:buNone/>
            </a:pPr>
            <a:endParaRPr lang="en-US" sz="1400">
              <a:latin typeface="Calibri"/>
            </a:endParaRPr>
          </a:p>
        </p:txBody>
      </p:sp>
      <p:sp>
        <p:nvSpPr>
          <p:cNvPr id="5" name="Right Brace 4">
            <a:extLst>
              <a:ext uri="{FF2B5EF4-FFF2-40B4-BE49-F238E27FC236}">
                <a16:creationId xmlns:a16="http://schemas.microsoft.com/office/drawing/2014/main" id="{4EF7C989-3320-5EC8-B33B-9462B4F712BF}"/>
              </a:ext>
            </a:extLst>
          </p:cNvPr>
          <p:cNvSpPr/>
          <p:nvPr/>
        </p:nvSpPr>
        <p:spPr>
          <a:xfrm>
            <a:off x="6828661" y="4615747"/>
            <a:ext cx="420414" cy="71470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BAA2C718-307C-4C28-8046-CC729934E662}"/>
              </a:ext>
            </a:extLst>
          </p:cNvPr>
          <p:cNvSpPr txBox="1"/>
          <p:nvPr/>
        </p:nvSpPr>
        <p:spPr>
          <a:xfrm>
            <a:off x="7669488" y="4595812"/>
            <a:ext cx="3310759" cy="738664"/>
          </a:xfrm>
          <a:prstGeom prst="rect">
            <a:avLst/>
          </a:prstGeom>
          <a:noFill/>
        </p:spPr>
        <p:txBody>
          <a:bodyPr wrap="square" rtlCol="0">
            <a:spAutoFit/>
          </a:bodyPr>
          <a:lstStyle/>
          <a:p>
            <a:r>
              <a:rPr lang="en-US" sz="1400"/>
              <a:t>multimodal learning holds immense potential for comprehensive cognitive development diagnosis.</a:t>
            </a:r>
          </a:p>
        </p:txBody>
      </p:sp>
    </p:spTree>
    <p:extLst>
      <p:ext uri="{BB962C8B-B14F-4D97-AF65-F5344CB8AC3E}">
        <p14:creationId xmlns:p14="http://schemas.microsoft.com/office/powerpoint/2010/main" val="3835720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CC6FC-503C-AFBB-E803-ADED9A30ADFC}"/>
              </a:ext>
            </a:extLst>
          </p:cNvPr>
          <p:cNvSpPr>
            <a:spLocks noGrp="1"/>
          </p:cNvSpPr>
          <p:nvPr>
            <p:ph type="title"/>
          </p:nvPr>
        </p:nvSpPr>
        <p:spPr/>
        <p:txBody>
          <a:bodyPr/>
          <a:lstStyle/>
          <a:p>
            <a:r>
              <a:rPr lang="en-US">
                <a:latin typeface="Arial"/>
                <a:cs typeface="Arial"/>
              </a:rPr>
              <a:t>What modalities can we leverage?</a:t>
            </a:r>
            <a:endParaRPr lang="en-US"/>
          </a:p>
        </p:txBody>
      </p:sp>
      <p:sp>
        <p:nvSpPr>
          <p:cNvPr id="3" name="Content Placeholder 2">
            <a:extLst>
              <a:ext uri="{FF2B5EF4-FFF2-40B4-BE49-F238E27FC236}">
                <a16:creationId xmlns:a16="http://schemas.microsoft.com/office/drawing/2014/main" id="{8CEFBD0A-2827-9A85-D548-029BDC454088}"/>
              </a:ext>
            </a:extLst>
          </p:cNvPr>
          <p:cNvSpPr>
            <a:spLocks noGrp="1"/>
          </p:cNvSpPr>
          <p:nvPr>
            <p:ph sz="quarter" idx="10"/>
          </p:nvPr>
        </p:nvSpPr>
        <p:spPr>
          <a:xfrm>
            <a:off x="844028" y="1239696"/>
            <a:ext cx="10477807" cy="5065301"/>
          </a:xfrm>
        </p:spPr>
        <p:txBody>
          <a:bodyPr lIns="91440" tIns="45720" rIns="91440" bIns="45720" anchor="t"/>
          <a:lstStyle/>
          <a:p>
            <a:r>
              <a:rPr lang="en-US">
                <a:solidFill>
                  <a:schemeClr val="tx1"/>
                </a:solidFill>
                <a:latin typeface="Calibri"/>
                <a:cs typeface="Arial"/>
              </a:rPr>
              <a:t>Let's say we want to communicate with one another:</a:t>
            </a:r>
            <a:br>
              <a:rPr lang="en-US">
                <a:latin typeface="Calibri"/>
                <a:cs typeface="Arial"/>
              </a:rPr>
            </a:br>
            <a:endParaRPr lang="en-US">
              <a:solidFill>
                <a:schemeClr val="tx1"/>
              </a:solidFill>
              <a:latin typeface="Calibri"/>
              <a:cs typeface="Arial"/>
            </a:endParaRPr>
          </a:p>
          <a:p>
            <a:endParaRPr lang="en-US" b="1">
              <a:latin typeface="Calibri"/>
              <a:cs typeface="Arial"/>
            </a:endParaRPr>
          </a:p>
          <a:p>
            <a:endParaRPr lang="en-US" b="1">
              <a:latin typeface="Calibri"/>
              <a:cs typeface="Arial"/>
            </a:endParaRPr>
          </a:p>
          <a:p>
            <a:endParaRPr lang="en-US" b="1">
              <a:latin typeface="Calibri"/>
              <a:cs typeface="Arial"/>
            </a:endParaRPr>
          </a:p>
          <a:p>
            <a:endParaRPr lang="en-US" b="1">
              <a:latin typeface="Calibri"/>
              <a:cs typeface="Arial"/>
            </a:endParaRPr>
          </a:p>
          <a:p>
            <a:endParaRPr lang="en-US" b="1">
              <a:latin typeface="Calibri"/>
              <a:cs typeface="Arial"/>
            </a:endParaRPr>
          </a:p>
          <a:p>
            <a:r>
              <a:rPr lang="en-US" b="1">
                <a:solidFill>
                  <a:schemeClr val="tx1"/>
                </a:solidFill>
                <a:latin typeface="Calibri"/>
                <a:cs typeface="Arial"/>
              </a:rPr>
              <a:t>In children,</a:t>
            </a:r>
          </a:p>
          <a:p>
            <a:r>
              <a:rPr lang="en-US" sz="1600" b="1">
                <a:solidFill>
                  <a:schemeClr val="tx1"/>
                </a:solidFill>
                <a:latin typeface="Calibri"/>
                <a:cs typeface="Arial"/>
              </a:rPr>
              <a:t>1. Autism Spectrum Disorder</a:t>
            </a:r>
            <a:r>
              <a:rPr lang="en-US" sz="1600">
                <a:solidFill>
                  <a:schemeClr val="tx1"/>
                </a:solidFill>
                <a:latin typeface="Calibri"/>
                <a:cs typeface="Arial"/>
              </a:rPr>
              <a:t>: Use video, audio, and text data during play sessions for comprehensive assessment.</a:t>
            </a:r>
            <a:endParaRPr lang="en-US" sz="1600">
              <a:solidFill>
                <a:schemeClr val="tx1"/>
              </a:solidFill>
            </a:endParaRPr>
          </a:p>
          <a:p>
            <a:r>
              <a:rPr lang="en-US" sz="1600" b="1">
                <a:solidFill>
                  <a:schemeClr val="tx1"/>
                </a:solidFill>
                <a:latin typeface="Calibri"/>
                <a:cs typeface="Arial"/>
              </a:rPr>
              <a:t>2. Stuttering</a:t>
            </a:r>
            <a:r>
              <a:rPr lang="en-US" sz="1600">
                <a:solidFill>
                  <a:schemeClr val="tx1"/>
                </a:solidFill>
                <a:latin typeface="Calibri"/>
                <a:cs typeface="Arial"/>
              </a:rPr>
              <a:t>: Use video and audio data to evaluate stutter frequency and reactions.</a:t>
            </a:r>
          </a:p>
          <a:p>
            <a:r>
              <a:rPr lang="en-US" sz="1600" b="1">
                <a:solidFill>
                  <a:schemeClr val="tx1"/>
                </a:solidFill>
                <a:latin typeface="Calibri"/>
                <a:cs typeface="Arial"/>
              </a:rPr>
              <a:t>3. Language Delay</a:t>
            </a:r>
            <a:r>
              <a:rPr lang="en-US" sz="1600">
                <a:solidFill>
                  <a:schemeClr val="tx1"/>
                </a:solidFill>
                <a:latin typeface="Calibri"/>
                <a:cs typeface="Arial"/>
              </a:rPr>
              <a:t>: Combine audio, video, and text data to assess language development.</a:t>
            </a:r>
          </a:p>
          <a:p>
            <a:r>
              <a:rPr lang="en-US" sz="1600" b="1">
                <a:solidFill>
                  <a:schemeClr val="tx1"/>
                </a:solidFill>
                <a:latin typeface="Calibri"/>
                <a:cs typeface="Arial"/>
              </a:rPr>
              <a:t>4. Social Communication Disorder</a:t>
            </a:r>
            <a:r>
              <a:rPr lang="en-US" sz="1600">
                <a:solidFill>
                  <a:schemeClr val="tx1"/>
                </a:solidFill>
                <a:latin typeface="Calibri"/>
                <a:cs typeface="Arial"/>
              </a:rPr>
              <a:t>: Use audio, video, and text data to understand language use in social contexts.</a:t>
            </a:r>
          </a:p>
          <a:p>
            <a:endParaRPr lang="en-US"/>
          </a:p>
          <a:p>
            <a:endParaRPr lang="en-US">
              <a:solidFill>
                <a:schemeClr val="tx1"/>
              </a:solidFill>
            </a:endParaRPr>
          </a:p>
        </p:txBody>
      </p:sp>
      <p:pic>
        <p:nvPicPr>
          <p:cNvPr id="5" name="Picture 5" descr="A poster with cartoon faces and text&#10;&#10;Description automatically generated">
            <a:extLst>
              <a:ext uri="{FF2B5EF4-FFF2-40B4-BE49-F238E27FC236}">
                <a16:creationId xmlns:a16="http://schemas.microsoft.com/office/drawing/2014/main" id="{EAC06F09-71D3-A9D1-E24F-3665CA56E3B7}"/>
              </a:ext>
            </a:extLst>
          </p:cNvPr>
          <p:cNvPicPr>
            <a:picLocks noChangeAspect="1"/>
          </p:cNvPicPr>
          <p:nvPr/>
        </p:nvPicPr>
        <p:blipFill rotWithShape="1">
          <a:blip r:embed="rId2"/>
          <a:srcRect l="7430" t="10973" r="3921" b="5664"/>
          <a:stretch/>
        </p:blipFill>
        <p:spPr>
          <a:xfrm>
            <a:off x="3132802" y="1676847"/>
            <a:ext cx="5275399" cy="2890553"/>
          </a:xfrm>
          <a:prstGeom prst="rect">
            <a:avLst/>
          </a:prstGeom>
        </p:spPr>
      </p:pic>
    </p:spTree>
    <p:extLst>
      <p:ext uri="{BB962C8B-B14F-4D97-AF65-F5344CB8AC3E}">
        <p14:creationId xmlns:p14="http://schemas.microsoft.com/office/powerpoint/2010/main" val="422608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E5CE46-3FB9-2871-2389-8073AB2D6AED}"/>
              </a:ext>
            </a:extLst>
          </p:cNvPr>
          <p:cNvPicPr>
            <a:picLocks noChangeAspect="1"/>
          </p:cNvPicPr>
          <p:nvPr/>
        </p:nvPicPr>
        <p:blipFill>
          <a:blip r:embed="rId2"/>
          <a:stretch>
            <a:fillRect/>
          </a:stretch>
        </p:blipFill>
        <p:spPr>
          <a:xfrm>
            <a:off x="4213885" y="930962"/>
            <a:ext cx="3764229" cy="1876287"/>
          </a:xfrm>
          <a:prstGeom prst="rect">
            <a:avLst/>
          </a:prstGeom>
        </p:spPr>
      </p:pic>
      <p:pic>
        <p:nvPicPr>
          <p:cNvPr id="3" name="Graphic 2">
            <a:extLst>
              <a:ext uri="{FF2B5EF4-FFF2-40B4-BE49-F238E27FC236}">
                <a16:creationId xmlns:a16="http://schemas.microsoft.com/office/drawing/2014/main" id="{6151A9DC-7AED-28FF-ACC6-F136EE9F1E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74378" y="4057321"/>
            <a:ext cx="3942850" cy="930008"/>
          </a:xfrm>
          <a:prstGeom prst="rect">
            <a:avLst/>
          </a:prstGeom>
        </p:spPr>
      </p:pic>
      <p:pic>
        <p:nvPicPr>
          <p:cNvPr id="4" name="Graphic 3">
            <a:extLst>
              <a:ext uri="{FF2B5EF4-FFF2-40B4-BE49-F238E27FC236}">
                <a16:creationId xmlns:a16="http://schemas.microsoft.com/office/drawing/2014/main" id="{CFEDC21E-1D8B-F596-B8BF-FD4428D7F75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61150" y="3855904"/>
            <a:ext cx="1332842" cy="1332842"/>
          </a:xfrm>
          <a:prstGeom prst="rect">
            <a:avLst/>
          </a:prstGeom>
        </p:spPr>
      </p:pic>
      <p:sp>
        <p:nvSpPr>
          <p:cNvPr id="5" name="TextBox 4">
            <a:extLst>
              <a:ext uri="{FF2B5EF4-FFF2-40B4-BE49-F238E27FC236}">
                <a16:creationId xmlns:a16="http://schemas.microsoft.com/office/drawing/2014/main" id="{400BB7A7-DD90-63A9-81D4-C60BC58CCCF8}"/>
              </a:ext>
            </a:extLst>
          </p:cNvPr>
          <p:cNvSpPr txBox="1"/>
          <p:nvPr/>
        </p:nvSpPr>
        <p:spPr>
          <a:xfrm>
            <a:off x="4876799" y="3388601"/>
            <a:ext cx="2438400" cy="369332"/>
          </a:xfrm>
          <a:prstGeom prst="rect">
            <a:avLst/>
          </a:prstGeom>
          <a:noFill/>
        </p:spPr>
        <p:txBody>
          <a:bodyPr wrap="square" rtlCol="0">
            <a:spAutoFit/>
          </a:bodyPr>
          <a:lstStyle/>
          <a:p>
            <a:pPr algn="ctr"/>
            <a:r>
              <a:rPr lang="en-US" sz="1800">
                <a:solidFill>
                  <a:srgbClr val="FFCA0A"/>
                </a:solidFill>
                <a:latin typeface="Arial" panose="020B0604020202020204" pitchFamily="34" charset="0"/>
                <a:cs typeface="Arial" panose="020B0604020202020204" pitchFamily="34" charset="0"/>
              </a:rPr>
              <a:t>FUNDED BY:</a:t>
            </a:r>
          </a:p>
        </p:txBody>
      </p:sp>
      <p:sp>
        <p:nvSpPr>
          <p:cNvPr id="6" name="TextBox 5">
            <a:extLst>
              <a:ext uri="{FF2B5EF4-FFF2-40B4-BE49-F238E27FC236}">
                <a16:creationId xmlns:a16="http://schemas.microsoft.com/office/drawing/2014/main" id="{75F24507-E725-3CF3-854A-78BB38182B83}"/>
              </a:ext>
            </a:extLst>
          </p:cNvPr>
          <p:cNvSpPr txBox="1"/>
          <p:nvPr/>
        </p:nvSpPr>
        <p:spPr>
          <a:xfrm>
            <a:off x="1385943" y="5770099"/>
            <a:ext cx="9420112" cy="707886"/>
          </a:xfrm>
          <a:prstGeom prst="rect">
            <a:avLst/>
          </a:prstGeom>
          <a:noFill/>
        </p:spPr>
        <p:txBody>
          <a:bodyPr wrap="square" rtlCol="0">
            <a:spAutoFit/>
          </a:bodyPr>
          <a:lstStyle/>
          <a:p>
            <a:pPr algn="ctr"/>
            <a:r>
              <a:rPr lang="en-US" sz="1000" b="0" i="0" u="none" strike="noStrike">
                <a:solidFill>
                  <a:schemeClr val="bg1"/>
                </a:solidFill>
                <a:effectLst/>
                <a:latin typeface="Helvetica Neue" panose="02000503000000020004" pitchFamily="2" charset="0"/>
              </a:rPr>
              <a:t>This material is based upon work supported under the AI Research Institutes program by National Science Foundation and the Institute of Education Sciences, U.S. Department of Education, through Award # 2229873 - AI Institute for Transforming Education for Children with Speech and Language Processing Challenges or National AI Institute for Exceptional Education. Any opinions, findings and conclusions or recommendations expressed in this material are those of the author(s) and do not necessarily reflect the views of the National Science Foundation, the Institute of Education Sciences, or the U.S. Department of Education.</a:t>
            </a:r>
            <a:endParaRPr lang="en-US" sz="10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441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6307-E0F5-1D63-FF6A-6B550369EDD6}"/>
              </a:ext>
            </a:extLst>
          </p:cNvPr>
          <p:cNvSpPr>
            <a:spLocks noGrp="1"/>
          </p:cNvSpPr>
          <p:nvPr>
            <p:ph type="title"/>
          </p:nvPr>
        </p:nvSpPr>
        <p:spPr/>
        <p:txBody>
          <a:bodyPr/>
          <a:lstStyle/>
          <a:p>
            <a:r>
              <a:rPr lang="en-US"/>
              <a:t>For example…</a:t>
            </a:r>
          </a:p>
        </p:txBody>
      </p:sp>
      <p:pic>
        <p:nvPicPr>
          <p:cNvPr id="6" name="Picture 6" descr="A diagram of different emotions&#10;&#10;Description automatically generated">
            <a:extLst>
              <a:ext uri="{FF2B5EF4-FFF2-40B4-BE49-F238E27FC236}">
                <a16:creationId xmlns:a16="http://schemas.microsoft.com/office/drawing/2014/main" id="{5F3FED45-B2BB-9484-3F60-9A2ECAF3C3BC}"/>
              </a:ext>
            </a:extLst>
          </p:cNvPr>
          <p:cNvPicPr>
            <a:picLocks noChangeAspect="1"/>
          </p:cNvPicPr>
          <p:nvPr/>
        </p:nvPicPr>
        <p:blipFill rotWithShape="1">
          <a:blip r:embed="rId2"/>
          <a:srcRect r="98" b="8807"/>
          <a:stretch/>
        </p:blipFill>
        <p:spPr>
          <a:xfrm>
            <a:off x="4933167" y="1490373"/>
            <a:ext cx="6275665" cy="3945113"/>
          </a:xfrm>
          <a:prstGeom prst="rect">
            <a:avLst/>
          </a:prstGeom>
        </p:spPr>
      </p:pic>
      <p:sp>
        <p:nvSpPr>
          <p:cNvPr id="7" name="TextBox 6">
            <a:extLst>
              <a:ext uri="{FF2B5EF4-FFF2-40B4-BE49-F238E27FC236}">
                <a16:creationId xmlns:a16="http://schemas.microsoft.com/office/drawing/2014/main" id="{A2DA4CC2-3F40-A0BF-53C1-B16F6E59D5B0}"/>
              </a:ext>
            </a:extLst>
          </p:cNvPr>
          <p:cNvSpPr txBox="1"/>
          <p:nvPr/>
        </p:nvSpPr>
        <p:spPr>
          <a:xfrm>
            <a:off x="929013" y="1743205"/>
            <a:ext cx="3793712"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800">
                <a:latin typeface="Arial"/>
                <a:cs typeface="Arial"/>
              </a:rPr>
              <a:t>Plan for multimodal annotation of audio and video</a:t>
            </a:r>
          </a:p>
          <a:p>
            <a:pPr marL="285750" indent="-285750">
              <a:buFont typeface="Arial" panose="020B0604020202020204" pitchFamily="34" charset="0"/>
              <a:buChar char="•"/>
            </a:pPr>
            <a:r>
              <a:rPr lang="en-US" sz="2800">
                <a:latin typeface="Arial"/>
                <a:cs typeface="Arial"/>
              </a:rPr>
              <a:t>Each modality offers its own challenges</a:t>
            </a:r>
          </a:p>
        </p:txBody>
      </p:sp>
    </p:spTree>
    <p:extLst>
      <p:ext uri="{BB962C8B-B14F-4D97-AF65-F5344CB8AC3E}">
        <p14:creationId xmlns:p14="http://schemas.microsoft.com/office/powerpoint/2010/main" val="943246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52B9E0-2F92-8F5D-C3FE-6F8531BE3D35}"/>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0F272494-A54E-58D0-587C-508B49292147}"/>
              </a:ext>
            </a:extLst>
          </p:cNvPr>
          <p:cNvSpPr>
            <a:spLocks noGrp="1"/>
          </p:cNvSpPr>
          <p:nvPr>
            <p:ph type="ctrTitle"/>
          </p:nvPr>
        </p:nvSpPr>
        <p:spPr/>
        <p:txBody>
          <a:bodyPr/>
          <a:lstStyle/>
          <a:p>
            <a:r>
              <a:rPr lang="en-US"/>
              <a:t>Challenges of AI</a:t>
            </a:r>
          </a:p>
        </p:txBody>
      </p:sp>
    </p:spTree>
    <p:extLst>
      <p:ext uri="{BB962C8B-B14F-4D97-AF65-F5344CB8AC3E}">
        <p14:creationId xmlns:p14="http://schemas.microsoft.com/office/powerpoint/2010/main" val="1865064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A6E1-EA0B-C3B1-F76E-FB1F5EE5E048}"/>
              </a:ext>
            </a:extLst>
          </p:cNvPr>
          <p:cNvSpPr>
            <a:spLocks noGrp="1"/>
          </p:cNvSpPr>
          <p:nvPr>
            <p:ph type="title"/>
          </p:nvPr>
        </p:nvSpPr>
        <p:spPr/>
        <p:txBody>
          <a:bodyPr/>
          <a:lstStyle/>
          <a:p>
            <a:r>
              <a:rPr lang="en-US" sz="3600"/>
              <a:t>The Elephant In The Room</a:t>
            </a:r>
            <a:endParaRPr lang="en-US"/>
          </a:p>
        </p:txBody>
      </p:sp>
      <p:sp>
        <p:nvSpPr>
          <p:cNvPr id="3" name="Content Placeholder 2">
            <a:extLst>
              <a:ext uri="{FF2B5EF4-FFF2-40B4-BE49-F238E27FC236}">
                <a16:creationId xmlns:a16="http://schemas.microsoft.com/office/drawing/2014/main" id="{D957551C-2360-86E3-A3D8-A3926B64E607}"/>
              </a:ext>
            </a:extLst>
          </p:cNvPr>
          <p:cNvSpPr>
            <a:spLocks noGrp="1"/>
          </p:cNvSpPr>
          <p:nvPr>
            <p:ph sz="quarter" idx="10"/>
          </p:nvPr>
        </p:nvSpPr>
        <p:spPr>
          <a:xfrm>
            <a:off x="838200" y="1221392"/>
            <a:ext cx="6945795" cy="2879267"/>
          </a:xfrm>
        </p:spPr>
        <p:txBody>
          <a:bodyPr lIns="91440" tIns="45720" rIns="91440" bIns="45720" anchor="t"/>
          <a:lstStyle/>
          <a:p>
            <a:pPr marL="1348740" lvl="3" indent="-342900"/>
            <a:r>
              <a:rPr lang="en-US" sz="2800">
                <a:latin typeface="Calibri"/>
                <a:ea typeface="Calibri"/>
                <a:cs typeface="Arial"/>
              </a:rPr>
              <a:t>Why the Panic? </a:t>
            </a:r>
            <a:r>
              <a:rPr lang="en-US" sz="2800" b="1">
                <a:latin typeface="Calibri"/>
                <a:ea typeface="Calibri"/>
                <a:cs typeface="Arial"/>
              </a:rPr>
              <a:t>Will AI….?</a:t>
            </a:r>
          </a:p>
          <a:p>
            <a:pPr marL="342900" indent="-342900">
              <a:buFont typeface="Arial" panose="020B0604020202020204" pitchFamily="34" charset="0"/>
              <a:buChar char="•"/>
            </a:pPr>
            <a:endParaRPr lang="en-US" sz="2800">
              <a:latin typeface="Calibri"/>
              <a:ea typeface="Calibri"/>
              <a:cs typeface="Arial"/>
            </a:endParaRPr>
          </a:p>
          <a:p>
            <a:pPr marL="342900" indent="-342900">
              <a:buFont typeface="Arial" panose="020B0604020202020204" pitchFamily="34" charset="0"/>
              <a:buChar char="•"/>
            </a:pPr>
            <a:endParaRPr lang="en-US"/>
          </a:p>
          <a:p>
            <a:endParaRPr lang="en-US"/>
          </a:p>
        </p:txBody>
      </p:sp>
      <p:pic>
        <p:nvPicPr>
          <p:cNvPr id="1030" name="Picture 6" descr="Will AI KILL Us? Answered by an AI - Ai Series #5 - YouTube">
            <a:extLst>
              <a:ext uri="{FF2B5EF4-FFF2-40B4-BE49-F238E27FC236}">
                <a16:creationId xmlns:a16="http://schemas.microsoft.com/office/drawing/2014/main" id="{C4B4B38A-0A72-95C8-C44A-B6DD34DBF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711" y="4473999"/>
            <a:ext cx="2928432" cy="164724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32" name="Picture 8" descr="Will Artificial Intelligence (Ai) destroy Humans ?">
            <a:extLst>
              <a:ext uri="{FF2B5EF4-FFF2-40B4-BE49-F238E27FC236}">
                <a16:creationId xmlns:a16="http://schemas.microsoft.com/office/drawing/2014/main" id="{5252C692-76C8-EC58-733D-6BE2B8266D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933" r="1"/>
          <a:stretch/>
        </p:blipFill>
        <p:spPr bwMode="auto">
          <a:xfrm>
            <a:off x="4311097" y="4799359"/>
            <a:ext cx="1847654" cy="167449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34" name="Picture 10" descr="Will artificial intelligence lead to more unfairness?">
            <a:extLst>
              <a:ext uri="{FF2B5EF4-FFF2-40B4-BE49-F238E27FC236}">
                <a16:creationId xmlns:a16="http://schemas.microsoft.com/office/drawing/2014/main" id="{4270377A-15A3-4CD2-1452-67A06B032B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3995" y="1606964"/>
            <a:ext cx="3388217" cy="19058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6" name="Picture 12" descr="How Artificial Intelligence Could Widen the Gap Between Rich and Poor  Nations">
            <a:extLst>
              <a:ext uri="{FF2B5EF4-FFF2-40B4-BE49-F238E27FC236}">
                <a16:creationId xmlns:a16="http://schemas.microsoft.com/office/drawing/2014/main" id="{986F0135-E7E5-A7D4-7142-9021A69FAA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9711" y="2254655"/>
            <a:ext cx="6199123" cy="203035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8" name="Picture 14" descr="The rise of robots: forget evil AI – the real risk is far more insidious | Artificial  intelligence (AI) | The Guardian">
            <a:extLst>
              <a:ext uri="{FF2B5EF4-FFF2-40B4-BE49-F238E27FC236}">
                <a16:creationId xmlns:a16="http://schemas.microsoft.com/office/drawing/2014/main" id="{12B34FB9-9331-DD61-E4A3-63F87EA360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1705" y="5129360"/>
            <a:ext cx="2610810" cy="156648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40" name="Picture 16" descr="CFOs beware: new AI is helping hackers scam you - eftsure">
            <a:extLst>
              <a:ext uri="{FF2B5EF4-FFF2-40B4-BE49-F238E27FC236}">
                <a16:creationId xmlns:a16="http://schemas.microsoft.com/office/drawing/2014/main" id="{2B4E14DA-6749-3EFF-7957-2EBDA9B0B9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5469" y="5412857"/>
            <a:ext cx="2666861" cy="141677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42" name="Picture 18" descr="What is ChatGPT: Beginners Guide to Using the AI Chatbot - Metaroids">
            <a:extLst>
              <a:ext uri="{FF2B5EF4-FFF2-40B4-BE49-F238E27FC236}">
                <a16:creationId xmlns:a16="http://schemas.microsoft.com/office/drawing/2014/main" id="{03079B6A-A797-BF3A-8EAE-5C9A1DCF4C6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034" t="7826" r="8725"/>
          <a:stretch/>
        </p:blipFill>
        <p:spPr bwMode="auto">
          <a:xfrm>
            <a:off x="8995469" y="4023032"/>
            <a:ext cx="2470841" cy="13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60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1000"/>
                                        <p:tgtEl>
                                          <p:spTgt spid="1030"/>
                                        </p:tgtEl>
                                      </p:cBhvr>
                                    </p:animEffect>
                                    <p:anim calcmode="lin" valueType="num">
                                      <p:cBhvr>
                                        <p:cTn id="8" dur="1000" fill="hold"/>
                                        <p:tgtEl>
                                          <p:spTgt spid="1030"/>
                                        </p:tgtEl>
                                        <p:attrNameLst>
                                          <p:attrName>ppt_x</p:attrName>
                                        </p:attrNameLst>
                                      </p:cBhvr>
                                      <p:tavLst>
                                        <p:tav tm="0">
                                          <p:val>
                                            <p:strVal val="#ppt_x"/>
                                          </p:val>
                                        </p:tav>
                                        <p:tav tm="100000">
                                          <p:val>
                                            <p:strVal val="#ppt_x"/>
                                          </p:val>
                                        </p:tav>
                                      </p:tavLst>
                                    </p:anim>
                                    <p:anim calcmode="lin" valueType="num">
                                      <p:cBhvr>
                                        <p:cTn id="9"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32"/>
                                        </p:tgtEl>
                                        <p:attrNameLst>
                                          <p:attrName>style.visibility</p:attrName>
                                        </p:attrNameLst>
                                      </p:cBhvr>
                                      <p:to>
                                        <p:strVal val="visible"/>
                                      </p:to>
                                    </p:set>
                                    <p:animEffect transition="in" filter="fade">
                                      <p:cBhvr>
                                        <p:cTn id="14" dur="1000"/>
                                        <p:tgtEl>
                                          <p:spTgt spid="1032"/>
                                        </p:tgtEl>
                                      </p:cBhvr>
                                    </p:animEffect>
                                    <p:anim calcmode="lin" valueType="num">
                                      <p:cBhvr>
                                        <p:cTn id="15" dur="1000" fill="hold"/>
                                        <p:tgtEl>
                                          <p:spTgt spid="1032"/>
                                        </p:tgtEl>
                                        <p:attrNameLst>
                                          <p:attrName>ppt_x</p:attrName>
                                        </p:attrNameLst>
                                      </p:cBhvr>
                                      <p:tavLst>
                                        <p:tav tm="0">
                                          <p:val>
                                            <p:strVal val="#ppt_x"/>
                                          </p:val>
                                        </p:tav>
                                        <p:tav tm="100000">
                                          <p:val>
                                            <p:strVal val="#ppt_x"/>
                                          </p:val>
                                        </p:tav>
                                      </p:tavLst>
                                    </p:anim>
                                    <p:anim calcmode="lin" valueType="num">
                                      <p:cBhvr>
                                        <p:cTn id="16" dur="1000" fill="hold"/>
                                        <p:tgtEl>
                                          <p:spTgt spid="103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38"/>
                                        </p:tgtEl>
                                        <p:attrNameLst>
                                          <p:attrName>style.visibility</p:attrName>
                                        </p:attrNameLst>
                                      </p:cBhvr>
                                      <p:to>
                                        <p:strVal val="visible"/>
                                      </p:to>
                                    </p:set>
                                    <p:animEffect transition="in" filter="fade">
                                      <p:cBhvr>
                                        <p:cTn id="19" dur="1000"/>
                                        <p:tgtEl>
                                          <p:spTgt spid="1038"/>
                                        </p:tgtEl>
                                      </p:cBhvr>
                                    </p:animEffect>
                                    <p:anim calcmode="lin" valueType="num">
                                      <p:cBhvr>
                                        <p:cTn id="20" dur="1000" fill="hold"/>
                                        <p:tgtEl>
                                          <p:spTgt spid="1038"/>
                                        </p:tgtEl>
                                        <p:attrNameLst>
                                          <p:attrName>ppt_x</p:attrName>
                                        </p:attrNameLst>
                                      </p:cBhvr>
                                      <p:tavLst>
                                        <p:tav tm="0">
                                          <p:val>
                                            <p:strVal val="#ppt_x"/>
                                          </p:val>
                                        </p:tav>
                                        <p:tav tm="100000">
                                          <p:val>
                                            <p:strVal val="#ppt_x"/>
                                          </p:val>
                                        </p:tav>
                                      </p:tavLst>
                                    </p:anim>
                                    <p:anim calcmode="lin" valueType="num">
                                      <p:cBhvr>
                                        <p:cTn id="21" dur="1000" fill="hold"/>
                                        <p:tgtEl>
                                          <p:spTgt spid="103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34"/>
                                        </p:tgtEl>
                                        <p:attrNameLst>
                                          <p:attrName>style.visibility</p:attrName>
                                        </p:attrNameLst>
                                      </p:cBhvr>
                                      <p:to>
                                        <p:strVal val="visible"/>
                                      </p:to>
                                    </p:set>
                                    <p:animEffect transition="in" filter="fade">
                                      <p:cBhvr>
                                        <p:cTn id="26" dur="1000"/>
                                        <p:tgtEl>
                                          <p:spTgt spid="1034"/>
                                        </p:tgtEl>
                                      </p:cBhvr>
                                    </p:animEffect>
                                    <p:anim calcmode="lin" valueType="num">
                                      <p:cBhvr>
                                        <p:cTn id="27" dur="1000" fill="hold"/>
                                        <p:tgtEl>
                                          <p:spTgt spid="1034"/>
                                        </p:tgtEl>
                                        <p:attrNameLst>
                                          <p:attrName>ppt_x</p:attrName>
                                        </p:attrNameLst>
                                      </p:cBhvr>
                                      <p:tavLst>
                                        <p:tav tm="0">
                                          <p:val>
                                            <p:strVal val="#ppt_x"/>
                                          </p:val>
                                        </p:tav>
                                        <p:tav tm="100000">
                                          <p:val>
                                            <p:strVal val="#ppt_x"/>
                                          </p:val>
                                        </p:tav>
                                      </p:tavLst>
                                    </p:anim>
                                    <p:anim calcmode="lin" valueType="num">
                                      <p:cBhvr>
                                        <p:cTn id="28" dur="1000" fill="hold"/>
                                        <p:tgtEl>
                                          <p:spTgt spid="103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036"/>
                                        </p:tgtEl>
                                        <p:attrNameLst>
                                          <p:attrName>style.visibility</p:attrName>
                                        </p:attrNameLst>
                                      </p:cBhvr>
                                      <p:to>
                                        <p:strVal val="visible"/>
                                      </p:to>
                                    </p:set>
                                    <p:animEffect transition="in" filter="fade">
                                      <p:cBhvr>
                                        <p:cTn id="33" dur="1000"/>
                                        <p:tgtEl>
                                          <p:spTgt spid="1036"/>
                                        </p:tgtEl>
                                      </p:cBhvr>
                                    </p:animEffect>
                                    <p:anim calcmode="lin" valueType="num">
                                      <p:cBhvr>
                                        <p:cTn id="34" dur="1000" fill="hold"/>
                                        <p:tgtEl>
                                          <p:spTgt spid="1036"/>
                                        </p:tgtEl>
                                        <p:attrNameLst>
                                          <p:attrName>ppt_x</p:attrName>
                                        </p:attrNameLst>
                                      </p:cBhvr>
                                      <p:tavLst>
                                        <p:tav tm="0">
                                          <p:val>
                                            <p:strVal val="#ppt_x"/>
                                          </p:val>
                                        </p:tav>
                                        <p:tav tm="100000">
                                          <p:val>
                                            <p:strVal val="#ppt_x"/>
                                          </p:val>
                                        </p:tav>
                                      </p:tavLst>
                                    </p:anim>
                                    <p:anim calcmode="lin" valueType="num">
                                      <p:cBhvr>
                                        <p:cTn id="35" dur="1000" fill="hold"/>
                                        <p:tgtEl>
                                          <p:spTgt spid="103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040"/>
                                        </p:tgtEl>
                                        <p:attrNameLst>
                                          <p:attrName>style.visibility</p:attrName>
                                        </p:attrNameLst>
                                      </p:cBhvr>
                                      <p:to>
                                        <p:strVal val="visible"/>
                                      </p:to>
                                    </p:set>
                                    <p:animEffect transition="in" filter="fade">
                                      <p:cBhvr>
                                        <p:cTn id="40" dur="1000"/>
                                        <p:tgtEl>
                                          <p:spTgt spid="1040"/>
                                        </p:tgtEl>
                                      </p:cBhvr>
                                    </p:animEffect>
                                    <p:anim calcmode="lin" valueType="num">
                                      <p:cBhvr>
                                        <p:cTn id="41" dur="1000" fill="hold"/>
                                        <p:tgtEl>
                                          <p:spTgt spid="1040"/>
                                        </p:tgtEl>
                                        <p:attrNameLst>
                                          <p:attrName>ppt_x</p:attrName>
                                        </p:attrNameLst>
                                      </p:cBhvr>
                                      <p:tavLst>
                                        <p:tav tm="0">
                                          <p:val>
                                            <p:strVal val="#ppt_x"/>
                                          </p:val>
                                        </p:tav>
                                        <p:tav tm="100000">
                                          <p:val>
                                            <p:strVal val="#ppt_x"/>
                                          </p:val>
                                        </p:tav>
                                      </p:tavLst>
                                    </p:anim>
                                    <p:anim calcmode="lin" valueType="num">
                                      <p:cBhvr>
                                        <p:cTn id="42" dur="1000" fill="hold"/>
                                        <p:tgtEl>
                                          <p:spTgt spid="104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7" presetClass="entr" presetSubtype="0" fill="hold" nodeType="clickEffect">
                                  <p:stCondLst>
                                    <p:cond delay="0"/>
                                  </p:stCondLst>
                                  <p:childTnLst>
                                    <p:set>
                                      <p:cBhvr>
                                        <p:cTn id="46" dur="1" fill="hold">
                                          <p:stCondLst>
                                            <p:cond delay="0"/>
                                          </p:stCondLst>
                                        </p:cTn>
                                        <p:tgtEl>
                                          <p:spTgt spid="1042"/>
                                        </p:tgtEl>
                                        <p:attrNameLst>
                                          <p:attrName>style.visibility</p:attrName>
                                        </p:attrNameLst>
                                      </p:cBhvr>
                                      <p:to>
                                        <p:strVal val="visible"/>
                                      </p:to>
                                    </p:set>
                                    <p:animEffect transition="in" filter="fade">
                                      <p:cBhvr>
                                        <p:cTn id="47" dur="1000"/>
                                        <p:tgtEl>
                                          <p:spTgt spid="1042"/>
                                        </p:tgtEl>
                                      </p:cBhvr>
                                    </p:animEffect>
                                    <p:anim calcmode="lin" valueType="num">
                                      <p:cBhvr>
                                        <p:cTn id="48" dur="1000" fill="hold"/>
                                        <p:tgtEl>
                                          <p:spTgt spid="1042"/>
                                        </p:tgtEl>
                                        <p:attrNameLst>
                                          <p:attrName>ppt_x</p:attrName>
                                        </p:attrNameLst>
                                      </p:cBhvr>
                                      <p:tavLst>
                                        <p:tav tm="0">
                                          <p:val>
                                            <p:strVal val="#ppt_x"/>
                                          </p:val>
                                        </p:tav>
                                        <p:tav tm="100000">
                                          <p:val>
                                            <p:strVal val="#ppt_x"/>
                                          </p:val>
                                        </p:tav>
                                      </p:tavLst>
                                    </p:anim>
                                    <p:anim calcmode="lin" valueType="num">
                                      <p:cBhvr>
                                        <p:cTn id="49" dur="1000" fill="hold"/>
                                        <p:tgtEl>
                                          <p:spTgt spid="10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A6E1-EA0B-C3B1-F76E-FB1F5EE5E048}"/>
              </a:ext>
            </a:extLst>
          </p:cNvPr>
          <p:cNvSpPr>
            <a:spLocks noGrp="1"/>
          </p:cNvSpPr>
          <p:nvPr>
            <p:ph type="title"/>
          </p:nvPr>
        </p:nvSpPr>
        <p:spPr/>
        <p:txBody>
          <a:bodyPr/>
          <a:lstStyle/>
          <a:p>
            <a:r>
              <a:rPr lang="en-US" sz="3600"/>
              <a:t>Exploring AI's Boundaries</a:t>
            </a:r>
            <a:endParaRPr lang="en-US"/>
          </a:p>
        </p:txBody>
      </p:sp>
      <p:sp>
        <p:nvSpPr>
          <p:cNvPr id="3" name="Content Placeholder 2">
            <a:extLst>
              <a:ext uri="{FF2B5EF4-FFF2-40B4-BE49-F238E27FC236}">
                <a16:creationId xmlns:a16="http://schemas.microsoft.com/office/drawing/2014/main" id="{D957551C-2360-86E3-A3D8-A3926B64E607}"/>
              </a:ext>
            </a:extLst>
          </p:cNvPr>
          <p:cNvSpPr>
            <a:spLocks noGrp="1"/>
          </p:cNvSpPr>
          <p:nvPr>
            <p:ph sz="quarter" idx="10"/>
          </p:nvPr>
        </p:nvSpPr>
        <p:spPr/>
        <p:txBody>
          <a:bodyPr lIns="91440" tIns="45720" rIns="91440" bIns="45720" anchor="t"/>
          <a:lstStyle/>
          <a:p>
            <a:pPr marL="1348740" lvl="3" indent="-342900"/>
            <a:r>
              <a:rPr lang="en-US" sz="2600" b="1">
                <a:latin typeface="Calibri"/>
                <a:cs typeface="Arial"/>
              </a:rPr>
              <a:t>“Every technology has its limits.”</a:t>
            </a:r>
          </a:p>
          <a:p>
            <a:pPr marL="342900" indent="-342900">
              <a:buFont typeface="Arial" panose="020B0604020202020204" pitchFamily="34" charset="0"/>
              <a:buChar char="•"/>
            </a:pPr>
            <a:r>
              <a:rPr lang="en-US" sz="2800">
                <a:latin typeface="Calibri"/>
                <a:ea typeface="Calibri"/>
                <a:cs typeface="Arial"/>
              </a:rPr>
              <a:t>Children &amp; AI: </a:t>
            </a:r>
          </a:p>
          <a:p>
            <a:pPr marL="1030288" lvl="2" indent="-342900"/>
            <a:r>
              <a:rPr lang="en-US" sz="2600">
                <a:solidFill>
                  <a:schemeClr val="tx1">
                    <a:lumMod val="75000"/>
                    <a:lumOff val="25000"/>
                  </a:schemeClr>
                </a:solidFill>
                <a:latin typeface="Calibri"/>
                <a:ea typeface="Calibri"/>
                <a:cs typeface="Arial"/>
              </a:rPr>
              <a:t>Challenges in harnessing AI for children. </a:t>
            </a:r>
          </a:p>
          <a:p>
            <a:pPr marL="1520190" lvl="3" indent="-514350">
              <a:buFont typeface="+mj-lt"/>
              <a:buAutoNum type="arabicPeriod"/>
            </a:pPr>
            <a:r>
              <a:rPr lang="en-US" sz="2800" b="1" i="0">
                <a:effectLst/>
                <a:latin typeface="Söhne"/>
              </a:rPr>
              <a:t>Developmental Variability</a:t>
            </a:r>
            <a:r>
              <a:rPr lang="en-US" sz="2800" b="1" i="0">
                <a:solidFill>
                  <a:srgbClr val="D1D5DB"/>
                </a:solidFill>
                <a:effectLst/>
                <a:latin typeface="Söhne"/>
              </a:rPr>
              <a:t> </a:t>
            </a:r>
          </a:p>
          <a:p>
            <a:pPr marL="1520190" lvl="3" indent="-514350">
              <a:buFont typeface="+mj-lt"/>
              <a:buAutoNum type="arabicPeriod"/>
            </a:pPr>
            <a:r>
              <a:rPr lang="en-US" sz="2800" b="1" i="0">
                <a:effectLst/>
                <a:latin typeface="Söhne"/>
              </a:rPr>
              <a:t>Diverse Manifestations</a:t>
            </a:r>
          </a:p>
          <a:p>
            <a:pPr marL="1520190" lvl="3" indent="-514350">
              <a:buFont typeface="+mj-lt"/>
              <a:buAutoNum type="arabicPeriod"/>
            </a:pPr>
            <a:r>
              <a:rPr lang="en-US" sz="2800" b="1">
                <a:latin typeface="Söhne"/>
              </a:rPr>
              <a:t>Sociolinguistic factors</a:t>
            </a:r>
            <a:endParaRPr lang="en-US" sz="2800" b="1" i="0">
              <a:effectLst/>
              <a:latin typeface="Söhne"/>
            </a:endParaRPr>
          </a:p>
          <a:p>
            <a:pPr marL="1520190" lvl="3" indent="-514350">
              <a:buFont typeface="+mj-lt"/>
              <a:buAutoNum type="arabicPeriod"/>
            </a:pPr>
            <a:r>
              <a:rPr lang="en-US" sz="2800" b="1">
                <a:latin typeface="Söhne"/>
              </a:rPr>
              <a:t>Ethical Concerns</a:t>
            </a:r>
          </a:p>
          <a:p>
            <a:pPr marL="1520190" lvl="3" indent="-514350">
              <a:buFont typeface="+mj-lt"/>
              <a:buAutoNum type="arabicPeriod"/>
            </a:pPr>
            <a:r>
              <a:rPr lang="en-US" sz="2600" b="1">
                <a:solidFill>
                  <a:schemeClr val="tx1">
                    <a:lumMod val="75000"/>
                    <a:lumOff val="25000"/>
                  </a:schemeClr>
                </a:solidFill>
                <a:latin typeface="Calibri"/>
                <a:ea typeface="Calibri"/>
                <a:cs typeface="Arial"/>
              </a:rPr>
              <a:t>Limit Data</a:t>
            </a:r>
          </a:p>
          <a:p>
            <a:pPr lvl="3" indent="0">
              <a:buNone/>
            </a:pPr>
            <a:endParaRPr lang="en-US" sz="2600">
              <a:solidFill>
                <a:schemeClr val="tx1">
                  <a:lumMod val="75000"/>
                  <a:lumOff val="25000"/>
                </a:schemeClr>
              </a:solidFill>
              <a:latin typeface="Calibri"/>
              <a:ea typeface="Calibri"/>
            </a:endParaRPr>
          </a:p>
          <a:p>
            <a:pPr marL="457200" indent="-457200">
              <a:buFont typeface="Arial" panose="020B0604020202020204" pitchFamily="34" charset="0"/>
              <a:buChar char="•"/>
            </a:pPr>
            <a:r>
              <a:rPr lang="en-US" sz="2600">
                <a:solidFill>
                  <a:schemeClr val="tx1">
                    <a:lumMod val="75000"/>
                    <a:lumOff val="25000"/>
                  </a:schemeClr>
                </a:solidFill>
                <a:latin typeface="Calibri"/>
                <a:cs typeface="Arial"/>
              </a:rPr>
              <a:t>Higher rates of inaccuracies</a:t>
            </a:r>
          </a:p>
          <a:p>
            <a:r>
              <a:rPr lang="en-US" b="0" i="0">
                <a:solidFill>
                  <a:srgbClr val="D1D5DB"/>
                </a:solidFill>
                <a:effectLst/>
                <a:latin typeface="Söhne"/>
              </a:rPr>
              <a:t>.</a:t>
            </a:r>
          </a:p>
          <a:p>
            <a:pPr marL="342900" indent="-342900">
              <a:buFont typeface="Arial" panose="020B0604020202020204" pitchFamily="34" charset="0"/>
              <a:buChar char="•"/>
            </a:pPr>
            <a:endParaRPr lang="en-US"/>
          </a:p>
          <a:p>
            <a:endParaRPr lang="en-US"/>
          </a:p>
        </p:txBody>
      </p:sp>
      <p:pic>
        <p:nvPicPr>
          <p:cNvPr id="4" name="Picture 3" descr="A diagram of a machine learning&#10;&#10;Description automatically generated">
            <a:extLst>
              <a:ext uri="{FF2B5EF4-FFF2-40B4-BE49-F238E27FC236}">
                <a16:creationId xmlns:a16="http://schemas.microsoft.com/office/drawing/2014/main" id="{29889721-000C-2089-2553-BA98787ECB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80" t="5519" r="2858" b="13651"/>
          <a:stretch/>
        </p:blipFill>
        <p:spPr>
          <a:xfrm>
            <a:off x="5373324" y="4603130"/>
            <a:ext cx="4120027" cy="2030348"/>
          </a:xfrm>
          <a:prstGeom prst="rect">
            <a:avLst/>
          </a:prstGeom>
        </p:spPr>
      </p:pic>
      <p:pic>
        <p:nvPicPr>
          <p:cNvPr id="12" name="Picture 11" descr="A person with a face recognition system&#10;&#10;Description automatically generated">
            <a:extLst>
              <a:ext uri="{FF2B5EF4-FFF2-40B4-BE49-F238E27FC236}">
                <a16:creationId xmlns:a16="http://schemas.microsoft.com/office/drawing/2014/main" id="{814AF01D-8665-A386-4A5F-D7833B3F9713}"/>
              </a:ext>
            </a:extLst>
          </p:cNvPr>
          <p:cNvPicPr>
            <a:picLocks noChangeAspect="1"/>
          </p:cNvPicPr>
          <p:nvPr/>
        </p:nvPicPr>
        <p:blipFill rotWithShape="1">
          <a:blip r:embed="rId4">
            <a:extLst>
              <a:ext uri="{28A0092B-C50C-407E-A947-70E740481C1C}">
                <a14:useLocalDpi xmlns:a14="http://schemas.microsoft.com/office/drawing/2010/main" val="0"/>
              </a:ext>
            </a:extLst>
          </a:blip>
          <a:srcRect b="17378"/>
          <a:stretch/>
        </p:blipFill>
        <p:spPr>
          <a:xfrm>
            <a:off x="9493350" y="4937977"/>
            <a:ext cx="2670587" cy="1241156"/>
          </a:xfrm>
          <a:prstGeom prst="rect">
            <a:avLst/>
          </a:prstGeom>
        </p:spPr>
      </p:pic>
    </p:spTree>
    <p:extLst>
      <p:ext uri="{BB962C8B-B14F-4D97-AF65-F5344CB8AC3E}">
        <p14:creationId xmlns:p14="http://schemas.microsoft.com/office/powerpoint/2010/main" val="101001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anim calcmode="lin" valueType="num">
                                      <p:cBhvr>
                                        <p:cTn id="1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1000"/>
                                        <p:tgtEl>
                                          <p:spTgt spid="3">
                                            <p:txEl>
                                              <p:pRg st="7" end="7"/>
                                            </p:txEl>
                                          </p:spTgt>
                                        </p:tgtEl>
                                      </p:cBhvr>
                                    </p:animEffect>
                                    <p:anim calcmode="lin" valueType="num">
                                      <p:cBhvr>
                                        <p:cTn id="4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1000"/>
                                        <p:tgtEl>
                                          <p:spTgt spid="3">
                                            <p:txEl>
                                              <p:pRg st="9" end="9"/>
                                            </p:txEl>
                                          </p:spTgt>
                                        </p:tgtEl>
                                      </p:cBhvr>
                                    </p:animEffect>
                                    <p:anim calcmode="lin" valueType="num">
                                      <p:cBhvr>
                                        <p:cTn id="5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1000"/>
                                        <p:tgtEl>
                                          <p:spTgt spid="4"/>
                                        </p:tgtEl>
                                      </p:cBhvr>
                                    </p:animEffect>
                                    <p:anim calcmode="lin" valueType="num">
                                      <p:cBhvr>
                                        <p:cTn id="63" dur="1000" fill="hold"/>
                                        <p:tgtEl>
                                          <p:spTgt spid="4"/>
                                        </p:tgtEl>
                                        <p:attrNameLst>
                                          <p:attrName>ppt_x</p:attrName>
                                        </p:attrNameLst>
                                      </p:cBhvr>
                                      <p:tavLst>
                                        <p:tav tm="0">
                                          <p:val>
                                            <p:strVal val="#ppt_x"/>
                                          </p:val>
                                        </p:tav>
                                        <p:tav tm="100000">
                                          <p:val>
                                            <p:strVal val="#ppt_x"/>
                                          </p:val>
                                        </p:tav>
                                      </p:tavLst>
                                    </p:anim>
                                    <p:anim calcmode="lin" valueType="num">
                                      <p:cBhvr>
                                        <p:cTn id="6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A6E1-EA0B-C3B1-F76E-FB1F5EE5E048}"/>
              </a:ext>
            </a:extLst>
          </p:cNvPr>
          <p:cNvSpPr>
            <a:spLocks noGrp="1"/>
          </p:cNvSpPr>
          <p:nvPr>
            <p:ph type="title"/>
          </p:nvPr>
        </p:nvSpPr>
        <p:spPr/>
        <p:txBody>
          <a:bodyPr/>
          <a:lstStyle/>
          <a:p>
            <a:r>
              <a:rPr lang="en-US" sz="3600"/>
              <a:t>Root Of The Problem</a:t>
            </a:r>
          </a:p>
        </p:txBody>
      </p:sp>
      <p:sp>
        <p:nvSpPr>
          <p:cNvPr id="3" name="Content Placeholder 2">
            <a:extLst>
              <a:ext uri="{FF2B5EF4-FFF2-40B4-BE49-F238E27FC236}">
                <a16:creationId xmlns:a16="http://schemas.microsoft.com/office/drawing/2014/main" id="{D957551C-2360-86E3-A3D8-A3926B64E607}"/>
              </a:ext>
            </a:extLst>
          </p:cNvPr>
          <p:cNvSpPr>
            <a:spLocks noGrp="1"/>
          </p:cNvSpPr>
          <p:nvPr>
            <p:ph sz="quarter" idx="10"/>
          </p:nvPr>
        </p:nvSpPr>
        <p:spPr>
          <a:xfrm>
            <a:off x="850173" y="1239696"/>
            <a:ext cx="10122627" cy="5065301"/>
          </a:xfrm>
        </p:spPr>
        <p:txBody>
          <a:bodyPr lIns="91440" tIns="45720" rIns="91440" bIns="45720" anchor="t"/>
          <a:lstStyle/>
          <a:p>
            <a:pPr marL="1348740" lvl="3" indent="-342900"/>
            <a:r>
              <a:rPr lang="en-US" sz="2600" b="1">
                <a:solidFill>
                  <a:schemeClr val="tx1">
                    <a:lumMod val="75000"/>
                    <a:lumOff val="25000"/>
                  </a:schemeClr>
                </a:solidFill>
                <a:latin typeface="Calibri"/>
                <a:cs typeface="Arial"/>
              </a:rPr>
              <a:t>“</a:t>
            </a:r>
            <a:r>
              <a:rPr lang="en-US" sz="2600">
                <a:solidFill>
                  <a:schemeClr val="tx1">
                    <a:lumMod val="75000"/>
                    <a:lumOff val="25000"/>
                  </a:schemeClr>
                </a:solidFill>
                <a:latin typeface="Calibri"/>
                <a:cs typeface="Arial"/>
              </a:rPr>
              <a:t>It's all about the </a:t>
            </a:r>
            <a:r>
              <a:rPr lang="en-US" sz="2600" b="1">
                <a:solidFill>
                  <a:schemeClr val="tx1"/>
                </a:solidFill>
                <a:latin typeface="Calibri"/>
                <a:ea typeface="Calibri"/>
                <a:cs typeface="Arial"/>
              </a:rPr>
              <a:t>Data!”</a:t>
            </a:r>
            <a:r>
              <a:rPr lang="en-US" sz="2600" b="1">
                <a:latin typeface="Calibri"/>
                <a:ea typeface="Calibri"/>
                <a:cs typeface="Arial"/>
              </a:rPr>
              <a:t> </a:t>
            </a:r>
            <a:endParaRPr lang="en-US" sz="2600" b="1">
              <a:latin typeface="Calibri"/>
              <a:ea typeface="Calibri"/>
            </a:endParaRPr>
          </a:p>
          <a:p>
            <a:pPr marL="973138" lvl="2" indent="-514350">
              <a:buFont typeface="+mj-lt"/>
              <a:buAutoNum type="arabicPeriod"/>
            </a:pPr>
            <a:r>
              <a:rPr lang="en-US" sz="2800" b="1">
                <a:latin typeface="Calibri"/>
                <a:cs typeface="Arial"/>
              </a:rPr>
              <a:t>The Hunger for Data: </a:t>
            </a:r>
          </a:p>
          <a:p>
            <a:pPr lvl="4"/>
            <a:r>
              <a:rPr lang="en-US" sz="2600">
                <a:solidFill>
                  <a:schemeClr val="tx1">
                    <a:lumMod val="75000"/>
                    <a:lumOff val="25000"/>
                  </a:schemeClr>
                </a:solidFill>
                <a:latin typeface="Calibri"/>
                <a:cs typeface="Arial"/>
              </a:rPr>
              <a:t>AI's insatiable appetite for large datasets.</a:t>
            </a:r>
          </a:p>
          <a:p>
            <a:pPr marL="973138" lvl="2" indent="-514350">
              <a:buFont typeface="+mj-lt"/>
              <a:buAutoNum type="arabicPeriod"/>
            </a:pPr>
            <a:r>
              <a:rPr lang="en-US" sz="2800" b="1">
                <a:latin typeface="Calibri"/>
                <a:cs typeface="Arial"/>
              </a:rPr>
              <a:t>Desert of Data: </a:t>
            </a:r>
          </a:p>
          <a:p>
            <a:pPr lvl="4"/>
            <a:r>
              <a:rPr lang="en-US" sz="2600">
                <a:solidFill>
                  <a:schemeClr val="tx1">
                    <a:lumMod val="75000"/>
                    <a:lumOff val="25000"/>
                  </a:schemeClr>
                </a:solidFill>
                <a:latin typeface="Calibri"/>
                <a:cs typeface="Arial"/>
              </a:rPr>
              <a:t>The struggle with data scarcity</a:t>
            </a:r>
          </a:p>
          <a:p>
            <a:pPr marL="973138" lvl="2" indent="-514350">
              <a:buFont typeface="+mj-lt"/>
              <a:buAutoNum type="arabicPeriod"/>
            </a:pPr>
            <a:r>
              <a:rPr lang="en-US" sz="2800" b="1">
                <a:latin typeface="Calibri"/>
                <a:cs typeface="Arial"/>
              </a:rPr>
              <a:t>Quest for Quality: </a:t>
            </a:r>
          </a:p>
          <a:p>
            <a:pPr lvl="4"/>
            <a:r>
              <a:rPr lang="en-US" sz="2600">
                <a:solidFill>
                  <a:schemeClr val="tx1">
                    <a:lumMod val="75000"/>
                    <a:lumOff val="25000"/>
                  </a:schemeClr>
                </a:solidFill>
                <a:latin typeface="Calibri"/>
                <a:cs typeface="Arial"/>
              </a:rPr>
              <a:t>Need data that's not just </a:t>
            </a:r>
            <a:r>
              <a:rPr lang="en-US" sz="2600" u="sng">
                <a:solidFill>
                  <a:schemeClr val="tx1">
                    <a:lumMod val="75000"/>
                    <a:lumOff val="25000"/>
                  </a:schemeClr>
                </a:solidFill>
                <a:latin typeface="Calibri"/>
                <a:cs typeface="Arial"/>
              </a:rPr>
              <a:t>large</a:t>
            </a:r>
            <a:r>
              <a:rPr lang="en-US" sz="2600">
                <a:solidFill>
                  <a:schemeClr val="tx1">
                    <a:lumMod val="75000"/>
                    <a:lumOff val="25000"/>
                  </a:schemeClr>
                </a:solidFill>
                <a:latin typeface="Calibri"/>
                <a:cs typeface="Arial"/>
              </a:rPr>
              <a:t> but </a:t>
            </a:r>
          </a:p>
          <a:p>
            <a:pPr lvl="4"/>
            <a:r>
              <a:rPr lang="en-US" sz="2800" b="1">
                <a:solidFill>
                  <a:schemeClr val="tx1"/>
                </a:solidFill>
                <a:latin typeface="Calibri"/>
                <a:cs typeface="Arial"/>
              </a:rPr>
              <a:t>accurate </a:t>
            </a:r>
            <a:r>
              <a:rPr lang="en-US" sz="2600">
                <a:solidFill>
                  <a:schemeClr val="tx1">
                    <a:lumMod val="75000"/>
                    <a:lumOff val="25000"/>
                  </a:schemeClr>
                </a:solidFill>
                <a:latin typeface="Calibri"/>
                <a:cs typeface="Arial"/>
              </a:rPr>
              <a:t>and </a:t>
            </a:r>
            <a:r>
              <a:rPr lang="en-US" sz="2800" b="1">
                <a:solidFill>
                  <a:schemeClr val="tx1"/>
                </a:solidFill>
                <a:latin typeface="Calibri"/>
                <a:cs typeface="Arial"/>
              </a:rPr>
              <a:t>representative.</a:t>
            </a:r>
          </a:p>
          <a:p>
            <a:pPr marL="342900" indent="-342900">
              <a:buFont typeface="Arial" panose="020B0604020202020204" pitchFamily="34" charset="0"/>
              <a:buChar char="•"/>
            </a:pPr>
            <a:endParaRPr lang="en-US"/>
          </a:p>
          <a:p>
            <a:endParaRPr lang="en-US"/>
          </a:p>
        </p:txBody>
      </p:sp>
      <p:pic>
        <p:nvPicPr>
          <p:cNvPr id="7" name="Picture 6" descr="A tree with a symbol and a sign&#10;&#10;Description automatically generated with medium confidence">
            <a:extLst>
              <a:ext uri="{FF2B5EF4-FFF2-40B4-BE49-F238E27FC236}">
                <a16:creationId xmlns:a16="http://schemas.microsoft.com/office/drawing/2014/main" id="{3E4461D2-CEA6-C0B1-AEB5-BEAA26EBC81B}"/>
              </a:ext>
            </a:extLst>
          </p:cNvPr>
          <p:cNvPicPr>
            <a:picLocks noChangeAspect="1"/>
          </p:cNvPicPr>
          <p:nvPr/>
        </p:nvPicPr>
        <p:blipFill rotWithShape="1">
          <a:blip r:embed="rId3">
            <a:extLst>
              <a:ext uri="{28A0092B-C50C-407E-A947-70E740481C1C}">
                <a14:useLocalDpi xmlns:a14="http://schemas.microsoft.com/office/drawing/2010/main" val="0"/>
              </a:ext>
            </a:extLst>
          </a:blip>
          <a:srcRect l="22816" t="28356" r="38324" b="3030"/>
          <a:stretch/>
        </p:blipFill>
        <p:spPr>
          <a:xfrm>
            <a:off x="8215746" y="2754734"/>
            <a:ext cx="3699164" cy="3674061"/>
          </a:xfrm>
          <a:prstGeom prst="rect">
            <a:avLst/>
          </a:prstGeom>
        </p:spPr>
      </p:pic>
    </p:spTree>
    <p:extLst>
      <p:ext uri="{BB962C8B-B14F-4D97-AF65-F5344CB8AC3E}">
        <p14:creationId xmlns:p14="http://schemas.microsoft.com/office/powerpoint/2010/main" val="270848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000"/>
                                        <p:tgtEl>
                                          <p:spTgt spid="3">
                                            <p:txEl>
                                              <p:pRg st="5" end="5"/>
                                            </p:txEl>
                                          </p:spTgt>
                                        </p:tgtEl>
                                      </p:cBhvr>
                                    </p:animEffect>
                                    <p:anim calcmode="lin" valueType="num">
                                      <p:cBhvr>
                                        <p:cTn id="3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1000"/>
                                        <p:tgtEl>
                                          <p:spTgt spid="3">
                                            <p:txEl>
                                              <p:pRg st="7" end="7"/>
                                            </p:txEl>
                                          </p:spTgt>
                                        </p:tgtEl>
                                      </p:cBhvr>
                                    </p:animEffect>
                                    <p:anim calcmode="lin" valueType="num">
                                      <p:cBhvr>
                                        <p:cTn id="4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A6E1-EA0B-C3B1-F76E-FB1F5EE5E048}"/>
              </a:ext>
            </a:extLst>
          </p:cNvPr>
          <p:cNvSpPr>
            <a:spLocks noGrp="1"/>
          </p:cNvSpPr>
          <p:nvPr>
            <p:ph type="title"/>
          </p:nvPr>
        </p:nvSpPr>
        <p:spPr/>
        <p:txBody>
          <a:bodyPr/>
          <a:lstStyle/>
          <a:p>
            <a:pPr algn="l"/>
            <a:r>
              <a:rPr lang="en-US" sz="3600"/>
              <a:t>The</a:t>
            </a:r>
            <a:r>
              <a:rPr lang="en-US" b="1" i="0">
                <a:solidFill>
                  <a:srgbClr val="D1D5DB"/>
                </a:solidFill>
                <a:effectLst/>
                <a:latin typeface="Söhne"/>
              </a:rPr>
              <a:t> </a:t>
            </a:r>
            <a:r>
              <a:rPr lang="en-US" sz="3600"/>
              <a:t>Centrality of Data in AI</a:t>
            </a:r>
            <a:br>
              <a:rPr lang="en-US" b="0" i="0">
                <a:solidFill>
                  <a:srgbClr val="D1D5DB"/>
                </a:solidFill>
                <a:effectLst/>
                <a:latin typeface="Söhne"/>
              </a:rPr>
            </a:br>
            <a:br>
              <a:rPr lang="en-US" b="0" i="0">
                <a:solidFill>
                  <a:srgbClr val="D1D5DB"/>
                </a:solidFill>
                <a:effectLst/>
                <a:latin typeface="Söhne"/>
              </a:rPr>
            </a:br>
            <a:br>
              <a:rPr lang="en-US" b="0" i="0">
                <a:solidFill>
                  <a:srgbClr val="D1D5DB"/>
                </a:solidFill>
                <a:effectLst/>
                <a:latin typeface="Söhne"/>
              </a:rPr>
            </a:br>
            <a:endParaRPr lang="en-US"/>
          </a:p>
        </p:txBody>
      </p:sp>
      <p:sp>
        <p:nvSpPr>
          <p:cNvPr id="3" name="Content Placeholder 2">
            <a:extLst>
              <a:ext uri="{FF2B5EF4-FFF2-40B4-BE49-F238E27FC236}">
                <a16:creationId xmlns:a16="http://schemas.microsoft.com/office/drawing/2014/main" id="{D957551C-2360-86E3-A3D8-A3926B64E607}"/>
              </a:ext>
            </a:extLst>
          </p:cNvPr>
          <p:cNvSpPr>
            <a:spLocks noGrp="1"/>
          </p:cNvSpPr>
          <p:nvPr>
            <p:ph sz="quarter" idx="10"/>
          </p:nvPr>
        </p:nvSpPr>
        <p:spPr/>
        <p:txBody>
          <a:bodyPr lIns="91440" tIns="45720" rIns="91440" bIns="45720" anchor="t"/>
          <a:lstStyle/>
          <a:p>
            <a:pPr lvl="1"/>
            <a:r>
              <a:rPr lang="en-US" sz="3000" b="1">
                <a:latin typeface="Calibri"/>
                <a:cs typeface="Arial"/>
              </a:rPr>
              <a:t>Why is Data Pivotal?</a:t>
            </a:r>
          </a:p>
          <a:p>
            <a:pPr lvl="3"/>
            <a:r>
              <a:rPr lang="en-US" sz="2400">
                <a:solidFill>
                  <a:schemeClr val="tx1">
                    <a:lumMod val="75000"/>
                    <a:lumOff val="25000"/>
                  </a:schemeClr>
                </a:solidFill>
                <a:latin typeface="Calibri"/>
                <a:cs typeface="Arial"/>
              </a:rPr>
              <a:t>Core foundation for AI's success</a:t>
            </a:r>
          </a:p>
          <a:p>
            <a:pPr lvl="3"/>
            <a:r>
              <a:rPr lang="en-US" sz="2400">
                <a:solidFill>
                  <a:schemeClr val="tx1">
                    <a:lumMod val="75000"/>
                    <a:lumOff val="25000"/>
                  </a:schemeClr>
                </a:solidFill>
                <a:latin typeface="Calibri"/>
                <a:cs typeface="Arial"/>
              </a:rPr>
              <a:t>AI models &amp; tools thrive on quality data</a:t>
            </a:r>
          </a:p>
          <a:p>
            <a:endParaRPr lang="en-US"/>
          </a:p>
        </p:txBody>
      </p:sp>
      <p:pic>
        <p:nvPicPr>
          <p:cNvPr id="10" name="Picture 9" descr="A diagram of a computer chip&#10;&#10;Description automatically generated">
            <a:extLst>
              <a:ext uri="{FF2B5EF4-FFF2-40B4-BE49-F238E27FC236}">
                <a16:creationId xmlns:a16="http://schemas.microsoft.com/office/drawing/2014/main" id="{2F0FE767-CA37-A2F4-5F04-811088B949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81" t="3598" r="2381" b="5519"/>
          <a:stretch/>
        </p:blipFill>
        <p:spPr>
          <a:xfrm>
            <a:off x="1812453" y="3084363"/>
            <a:ext cx="6832975" cy="3667767"/>
          </a:xfrm>
          <a:prstGeom prst="rect">
            <a:avLst/>
          </a:prstGeom>
        </p:spPr>
      </p:pic>
    </p:spTree>
    <p:extLst>
      <p:ext uri="{BB962C8B-B14F-4D97-AF65-F5344CB8AC3E}">
        <p14:creationId xmlns:p14="http://schemas.microsoft.com/office/powerpoint/2010/main" val="3969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A6E1-EA0B-C3B1-F76E-FB1F5EE5E048}"/>
              </a:ext>
            </a:extLst>
          </p:cNvPr>
          <p:cNvSpPr>
            <a:spLocks noGrp="1"/>
          </p:cNvSpPr>
          <p:nvPr>
            <p:ph type="title"/>
          </p:nvPr>
        </p:nvSpPr>
        <p:spPr/>
        <p:txBody>
          <a:bodyPr/>
          <a:lstStyle/>
          <a:p>
            <a:r>
              <a:rPr lang="en-US" sz="3600"/>
              <a:t>Other Elephants</a:t>
            </a:r>
            <a:endParaRPr lang="en-US"/>
          </a:p>
        </p:txBody>
      </p:sp>
      <p:sp>
        <p:nvSpPr>
          <p:cNvPr id="3" name="Content Placeholder 2">
            <a:extLst>
              <a:ext uri="{FF2B5EF4-FFF2-40B4-BE49-F238E27FC236}">
                <a16:creationId xmlns:a16="http://schemas.microsoft.com/office/drawing/2014/main" id="{D957551C-2360-86E3-A3D8-A3926B64E607}"/>
              </a:ext>
            </a:extLst>
          </p:cNvPr>
          <p:cNvSpPr>
            <a:spLocks noGrp="1"/>
          </p:cNvSpPr>
          <p:nvPr>
            <p:ph sz="quarter" idx="10"/>
          </p:nvPr>
        </p:nvSpPr>
        <p:spPr>
          <a:xfrm>
            <a:off x="850173" y="1239696"/>
            <a:ext cx="9764408" cy="5065301"/>
          </a:xfrm>
        </p:spPr>
        <p:txBody>
          <a:bodyPr/>
          <a:lstStyle/>
          <a:p>
            <a:pPr lvl="1"/>
            <a:r>
              <a:rPr lang="en-US" sz="2800">
                <a:latin typeface="Calibri"/>
                <a:cs typeface="Arial"/>
              </a:rPr>
              <a:t>Critical Concerns </a:t>
            </a:r>
          </a:p>
          <a:p>
            <a:pPr lvl="1"/>
            <a:endParaRPr lang="en-US" sz="3000">
              <a:latin typeface="Calibri"/>
              <a:cs typeface="Arial"/>
            </a:endParaRPr>
          </a:p>
          <a:p>
            <a:pPr lvl="1"/>
            <a:endParaRPr lang="en-US" sz="3000">
              <a:latin typeface="Calibri"/>
              <a:cs typeface="Arial"/>
            </a:endParaRPr>
          </a:p>
          <a:p>
            <a:pPr lvl="1"/>
            <a:endParaRPr lang="en-US" sz="3000">
              <a:latin typeface="Calibri"/>
              <a:cs typeface="Arial"/>
            </a:endParaRPr>
          </a:p>
          <a:p>
            <a:pPr lvl="1"/>
            <a:endParaRPr lang="en-US" sz="3000">
              <a:latin typeface="Calibri"/>
              <a:cs typeface="Arial"/>
            </a:endParaRPr>
          </a:p>
          <a:p>
            <a:pPr lvl="1"/>
            <a:endParaRPr lang="en-US" sz="3000">
              <a:latin typeface="Calibri"/>
              <a:cs typeface="Arial"/>
            </a:endParaRPr>
          </a:p>
          <a:p>
            <a:pPr lvl="1"/>
            <a:r>
              <a:rPr lang="en-US" sz="3000">
                <a:latin typeface="Calibri"/>
                <a:cs typeface="Arial"/>
              </a:rPr>
              <a:t>Federated Learning</a:t>
            </a:r>
          </a:p>
          <a:p>
            <a:pPr lvl="3"/>
            <a:r>
              <a:rPr lang="en-US" sz="2800">
                <a:latin typeface="Calibri"/>
                <a:cs typeface="Arial"/>
              </a:rPr>
              <a:t> protect data </a:t>
            </a:r>
          </a:p>
          <a:p>
            <a:pPr lvl="1"/>
            <a:r>
              <a:rPr lang="en-US" sz="3000">
                <a:latin typeface="Calibri"/>
                <a:cs typeface="Arial"/>
              </a:rPr>
              <a:t>Thus, </a:t>
            </a:r>
            <a:r>
              <a:rPr lang="en-US" sz="3000" b="1">
                <a:latin typeface="Calibri"/>
                <a:cs typeface="Arial"/>
              </a:rPr>
              <a:t>emphasizes</a:t>
            </a:r>
            <a:r>
              <a:rPr lang="en-US" sz="3000">
                <a:latin typeface="Calibri"/>
                <a:cs typeface="Arial"/>
              </a:rPr>
              <a:t> </a:t>
            </a:r>
          </a:p>
          <a:p>
            <a:pPr lvl="3"/>
            <a:r>
              <a:rPr lang="en-US" sz="2800">
                <a:latin typeface="Calibri"/>
                <a:cs typeface="Arial"/>
              </a:rPr>
              <a:t>Responsible data use for fairness, privacy &amp; security</a:t>
            </a:r>
          </a:p>
          <a:p>
            <a:endParaRPr lang="en-US"/>
          </a:p>
        </p:txBody>
      </p:sp>
      <p:pic>
        <p:nvPicPr>
          <p:cNvPr id="11" name="Picture 10" descr="A screenshot of a computer&#10;&#10;Description automatically generated">
            <a:extLst>
              <a:ext uri="{FF2B5EF4-FFF2-40B4-BE49-F238E27FC236}">
                <a16:creationId xmlns:a16="http://schemas.microsoft.com/office/drawing/2014/main" id="{BC88FBD5-3E18-1128-1949-A17BE5296A86}"/>
              </a:ext>
            </a:extLst>
          </p:cNvPr>
          <p:cNvPicPr>
            <a:picLocks noChangeAspect="1"/>
          </p:cNvPicPr>
          <p:nvPr/>
        </p:nvPicPr>
        <p:blipFill rotWithShape="1">
          <a:blip r:embed="rId3">
            <a:extLst>
              <a:ext uri="{28A0092B-C50C-407E-A947-70E740481C1C}">
                <a14:useLocalDpi xmlns:a14="http://schemas.microsoft.com/office/drawing/2010/main" val="0"/>
              </a:ext>
            </a:extLst>
          </a:blip>
          <a:srcRect r="17724" b="18361"/>
          <a:stretch/>
        </p:blipFill>
        <p:spPr>
          <a:xfrm>
            <a:off x="1263287" y="1827934"/>
            <a:ext cx="4469578" cy="2494684"/>
          </a:xfrm>
          <a:prstGeom prst="rect">
            <a:avLst/>
          </a:prstGeom>
        </p:spPr>
      </p:pic>
      <p:pic>
        <p:nvPicPr>
          <p:cNvPr id="13" name="Picture 12" descr="A diagram of a security system&#10;&#10;Description automatically generated">
            <a:extLst>
              <a:ext uri="{FF2B5EF4-FFF2-40B4-BE49-F238E27FC236}">
                <a16:creationId xmlns:a16="http://schemas.microsoft.com/office/drawing/2014/main" id="{5DC8141C-B63C-FAF8-FD20-A76C80D6B8DE}"/>
              </a:ext>
            </a:extLst>
          </p:cNvPr>
          <p:cNvPicPr>
            <a:picLocks noChangeAspect="1"/>
          </p:cNvPicPr>
          <p:nvPr/>
        </p:nvPicPr>
        <p:blipFill rotWithShape="1">
          <a:blip r:embed="rId4">
            <a:extLst>
              <a:ext uri="{28A0092B-C50C-407E-A947-70E740481C1C}">
                <a14:useLocalDpi xmlns:a14="http://schemas.microsoft.com/office/drawing/2010/main" val="0"/>
              </a:ext>
            </a:extLst>
          </a:blip>
          <a:srcRect l="24600" t="45949" r="39223"/>
          <a:stretch/>
        </p:blipFill>
        <p:spPr>
          <a:xfrm>
            <a:off x="2644302" y="3429000"/>
            <a:ext cx="1345807" cy="1130986"/>
          </a:xfrm>
          <a:prstGeom prst="rect">
            <a:avLst/>
          </a:prstGeom>
        </p:spPr>
      </p:pic>
      <p:pic>
        <p:nvPicPr>
          <p:cNvPr id="5" name="Picture 4" descr="A logo of a security system&#10;&#10;Description automatically generated">
            <a:extLst>
              <a:ext uri="{FF2B5EF4-FFF2-40B4-BE49-F238E27FC236}">
                <a16:creationId xmlns:a16="http://schemas.microsoft.com/office/drawing/2014/main" id="{8E9C85E7-08C8-B16E-7584-FF4DFBEE32E6}"/>
              </a:ext>
            </a:extLst>
          </p:cNvPr>
          <p:cNvPicPr>
            <a:picLocks noChangeAspect="1"/>
          </p:cNvPicPr>
          <p:nvPr/>
        </p:nvPicPr>
        <p:blipFill rotWithShape="1">
          <a:blip r:embed="rId5">
            <a:extLst>
              <a:ext uri="{28A0092B-C50C-407E-A947-70E740481C1C}">
                <a14:useLocalDpi xmlns:a14="http://schemas.microsoft.com/office/drawing/2010/main" val="0"/>
              </a:ext>
            </a:extLst>
          </a:blip>
          <a:srcRect l="24955" t="49649" r="37968"/>
          <a:stretch/>
        </p:blipFill>
        <p:spPr>
          <a:xfrm>
            <a:off x="5124265" y="3538055"/>
            <a:ext cx="1428731" cy="1091399"/>
          </a:xfrm>
          <a:prstGeom prst="rect">
            <a:avLst/>
          </a:prstGeom>
        </p:spPr>
      </p:pic>
      <p:pic>
        <p:nvPicPr>
          <p:cNvPr id="14" name="Picture 2" descr="Students' Privacy Rights: Where HIPAA and FERPA Intersect | APTA">
            <a:extLst>
              <a:ext uri="{FF2B5EF4-FFF2-40B4-BE49-F238E27FC236}">
                <a16:creationId xmlns:a16="http://schemas.microsoft.com/office/drawing/2014/main" id="{E7472416-4F44-F641-F345-FB0CDEE3AE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9189" y="3551909"/>
            <a:ext cx="3291528" cy="12343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5" name="Picture 14" descr="A diagram of a security system&#10;&#10;Description automatically generated">
            <a:extLst>
              <a:ext uri="{FF2B5EF4-FFF2-40B4-BE49-F238E27FC236}">
                <a16:creationId xmlns:a16="http://schemas.microsoft.com/office/drawing/2014/main" id="{F71EA480-915A-50DD-0D33-E5E9162192B0}"/>
              </a:ext>
            </a:extLst>
          </p:cNvPr>
          <p:cNvPicPr>
            <a:picLocks noChangeAspect="1"/>
          </p:cNvPicPr>
          <p:nvPr/>
        </p:nvPicPr>
        <p:blipFill rotWithShape="1">
          <a:blip r:embed="rId4">
            <a:extLst>
              <a:ext uri="{28A0092B-C50C-407E-A947-70E740481C1C}">
                <a14:useLocalDpi xmlns:a14="http://schemas.microsoft.com/office/drawing/2010/main" val="0"/>
              </a:ext>
            </a:extLst>
          </a:blip>
          <a:srcRect l="60875" t="45949" r="8735"/>
          <a:stretch/>
        </p:blipFill>
        <p:spPr>
          <a:xfrm>
            <a:off x="4007601" y="3429000"/>
            <a:ext cx="1130519" cy="1130986"/>
          </a:xfrm>
          <a:prstGeom prst="rect">
            <a:avLst/>
          </a:prstGeom>
        </p:spPr>
      </p:pic>
    </p:spTree>
    <p:extLst>
      <p:ext uri="{BB962C8B-B14F-4D97-AF65-F5344CB8AC3E}">
        <p14:creationId xmlns:p14="http://schemas.microsoft.com/office/powerpoint/2010/main" val="153958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1000"/>
                                        <p:tgtEl>
                                          <p:spTgt spid="3">
                                            <p:txEl>
                                              <p:pRg st="6" end="6"/>
                                            </p:txEl>
                                          </p:spTgt>
                                        </p:tgtEl>
                                      </p:cBhvr>
                                    </p:animEffect>
                                    <p:anim calcmode="lin" valueType="num">
                                      <p:cBhvr>
                                        <p:cTn id="4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1000"/>
                                        <p:tgtEl>
                                          <p:spTgt spid="3">
                                            <p:txEl>
                                              <p:pRg st="7" end="7"/>
                                            </p:txEl>
                                          </p:spTgt>
                                        </p:tgtEl>
                                      </p:cBhvr>
                                    </p:animEffect>
                                    <p:anim calcmode="lin" valueType="num">
                                      <p:cBhvr>
                                        <p:cTn id="4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1000"/>
                                        <p:tgtEl>
                                          <p:spTgt spid="3">
                                            <p:txEl>
                                              <p:pRg st="8" end="8"/>
                                            </p:txEl>
                                          </p:spTgt>
                                        </p:tgtEl>
                                      </p:cBhvr>
                                    </p:animEffect>
                                    <p:anim calcmode="lin" valueType="num">
                                      <p:cBhvr>
                                        <p:cTn id="5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1000"/>
                                        <p:tgtEl>
                                          <p:spTgt spid="3">
                                            <p:txEl>
                                              <p:pRg st="9" end="9"/>
                                            </p:txEl>
                                          </p:spTgt>
                                        </p:tgtEl>
                                      </p:cBhvr>
                                    </p:animEffect>
                                    <p:anim calcmode="lin" valueType="num">
                                      <p:cBhvr>
                                        <p:cTn id="5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A6E1-EA0B-C3B1-F76E-FB1F5EE5E048}"/>
              </a:ext>
            </a:extLst>
          </p:cNvPr>
          <p:cNvSpPr>
            <a:spLocks noGrp="1"/>
          </p:cNvSpPr>
          <p:nvPr>
            <p:ph type="title"/>
          </p:nvPr>
        </p:nvSpPr>
        <p:spPr/>
        <p:txBody>
          <a:bodyPr/>
          <a:lstStyle/>
          <a:p>
            <a:r>
              <a:rPr lang="en-US" sz="3600"/>
              <a:t>Take Away “The Elephant”</a:t>
            </a:r>
            <a:endParaRPr lang="en-US"/>
          </a:p>
        </p:txBody>
      </p:sp>
      <p:sp>
        <p:nvSpPr>
          <p:cNvPr id="3" name="Content Placeholder 2">
            <a:extLst>
              <a:ext uri="{FF2B5EF4-FFF2-40B4-BE49-F238E27FC236}">
                <a16:creationId xmlns:a16="http://schemas.microsoft.com/office/drawing/2014/main" id="{D957551C-2360-86E3-A3D8-A3926B64E607}"/>
              </a:ext>
            </a:extLst>
          </p:cNvPr>
          <p:cNvSpPr>
            <a:spLocks noGrp="1"/>
          </p:cNvSpPr>
          <p:nvPr>
            <p:ph sz="quarter" idx="10"/>
          </p:nvPr>
        </p:nvSpPr>
        <p:spPr>
          <a:xfrm>
            <a:off x="850173" y="1239696"/>
            <a:ext cx="10275027" cy="5065301"/>
          </a:xfrm>
        </p:spPr>
        <p:txBody>
          <a:bodyPr/>
          <a:lstStyle/>
          <a:p>
            <a:pPr marL="1291590" lvl="3" indent="-514350">
              <a:buFont typeface="+mj-lt"/>
              <a:buAutoNum type="arabicPeriod"/>
            </a:pPr>
            <a:r>
              <a:rPr lang="en-US" sz="2600" b="1">
                <a:latin typeface="Calibri"/>
                <a:cs typeface="Arial"/>
              </a:rPr>
              <a:t>Current AI technologies face challenges </a:t>
            </a:r>
            <a:r>
              <a:rPr lang="en-US" sz="2600">
                <a:latin typeface="Calibri"/>
                <a:cs typeface="Arial"/>
              </a:rPr>
              <a:t>especially with children.</a:t>
            </a:r>
          </a:p>
          <a:p>
            <a:pPr marL="1291590" lvl="3" indent="-514350">
              <a:buFont typeface="+mj-lt"/>
              <a:buAutoNum type="arabicPeriod"/>
            </a:pPr>
            <a:endParaRPr lang="en-US" sz="2600">
              <a:latin typeface="Calibri"/>
              <a:cs typeface="Arial"/>
            </a:endParaRPr>
          </a:p>
          <a:p>
            <a:pPr marL="1291590" lvl="3" indent="-514350">
              <a:buFont typeface="+mj-lt"/>
              <a:buAutoNum type="arabicPeriod"/>
            </a:pPr>
            <a:r>
              <a:rPr lang="en-US" sz="2600" b="1">
                <a:latin typeface="Calibri"/>
                <a:cs typeface="Arial"/>
              </a:rPr>
              <a:t>We must balance AI potential with ethical considerations</a:t>
            </a:r>
            <a:r>
              <a:rPr lang="en-US" sz="2600">
                <a:latin typeface="Calibri"/>
                <a:cs typeface="Arial"/>
              </a:rPr>
              <a:t>, including data, privacy and security.</a:t>
            </a:r>
          </a:p>
          <a:p>
            <a:pPr marL="1291590" lvl="3" indent="-514350">
              <a:buFont typeface="+mj-lt"/>
              <a:buAutoNum type="arabicPeriod"/>
            </a:pPr>
            <a:endParaRPr lang="en-US" sz="2600">
              <a:latin typeface="Calibri"/>
              <a:cs typeface="Arial"/>
            </a:endParaRPr>
          </a:p>
          <a:p>
            <a:pPr marL="1291590" lvl="3" indent="-514350">
              <a:buFont typeface="+mj-lt"/>
              <a:buAutoNum type="arabicPeriod"/>
            </a:pPr>
            <a:r>
              <a:rPr lang="en-US" sz="2600" b="1">
                <a:latin typeface="Calibri"/>
                <a:cs typeface="Arial"/>
              </a:rPr>
              <a:t>We can leverage techniques like Federated Learning </a:t>
            </a:r>
            <a:r>
              <a:rPr lang="en-US" sz="2600">
                <a:latin typeface="Calibri"/>
                <a:cs typeface="Arial"/>
              </a:rPr>
              <a:t>to prevent data leakage and prioritize on-device processing.</a:t>
            </a:r>
          </a:p>
        </p:txBody>
      </p:sp>
    </p:spTree>
    <p:extLst>
      <p:ext uri="{BB962C8B-B14F-4D97-AF65-F5344CB8AC3E}">
        <p14:creationId xmlns:p14="http://schemas.microsoft.com/office/powerpoint/2010/main" val="328767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7F5BD-41B3-7421-9742-17F66D12675E}"/>
              </a:ext>
            </a:extLst>
          </p:cNvPr>
          <p:cNvSpPr>
            <a:spLocks noGrp="1"/>
          </p:cNvSpPr>
          <p:nvPr>
            <p:ph type="title"/>
          </p:nvPr>
        </p:nvSpPr>
        <p:spPr/>
        <p:txBody>
          <a:bodyPr/>
          <a:lstStyle/>
          <a:p>
            <a:r>
              <a:rPr lang="en-US">
                <a:latin typeface="Arial"/>
                <a:cs typeface="Arial"/>
              </a:rPr>
              <a:t>More about the institute's goals...</a:t>
            </a:r>
            <a:endParaRPr lang="en-US"/>
          </a:p>
        </p:txBody>
      </p:sp>
      <p:sp>
        <p:nvSpPr>
          <p:cNvPr id="3" name="Content Placeholder 2">
            <a:extLst>
              <a:ext uri="{FF2B5EF4-FFF2-40B4-BE49-F238E27FC236}">
                <a16:creationId xmlns:a16="http://schemas.microsoft.com/office/drawing/2014/main" id="{CE96C744-5AD1-9DBD-63B0-D0771DD6A486}"/>
              </a:ext>
            </a:extLst>
          </p:cNvPr>
          <p:cNvSpPr>
            <a:spLocks noGrp="1"/>
          </p:cNvSpPr>
          <p:nvPr>
            <p:ph sz="quarter" idx="10"/>
          </p:nvPr>
        </p:nvSpPr>
        <p:spPr/>
        <p:txBody>
          <a:bodyPr/>
          <a:lstStyle/>
          <a:p>
            <a:pPr>
              <a:lnSpc>
                <a:spcPct val="150000"/>
              </a:lnSpc>
            </a:pPr>
            <a:r>
              <a:rPr lang="en-US" sz="2400"/>
              <a:t>“…develop use-inspired AI technologies to help scale the availability of SLPs for early screening and to provide ability-based interventions for young children (3–10 years old) with speech and language related concerns.”</a:t>
            </a:r>
          </a:p>
          <a:p>
            <a:pPr>
              <a:lnSpc>
                <a:spcPct val="150000"/>
              </a:lnSpc>
            </a:pPr>
            <a:r>
              <a:rPr lang="en-US" sz="2400"/>
              <a:t>Three foundational AI challenges:</a:t>
            </a:r>
          </a:p>
          <a:p>
            <a:pPr marL="342900" indent="-342900">
              <a:buFont typeface="Arial" panose="020B0604020202020204" pitchFamily="34" charset="0"/>
              <a:buChar char="•"/>
            </a:pPr>
            <a:r>
              <a:rPr lang="en-US" sz="2400"/>
              <a:t>Self-supervised robust learning</a:t>
            </a:r>
          </a:p>
          <a:p>
            <a:pPr marL="342900" indent="-342900">
              <a:buFont typeface="Arial" panose="020B0604020202020204" pitchFamily="34" charset="0"/>
              <a:buChar char="•"/>
            </a:pPr>
            <a:r>
              <a:rPr lang="en-US" sz="2400"/>
              <a:t>Multimodal perception</a:t>
            </a:r>
          </a:p>
          <a:p>
            <a:pPr marL="342900" indent="-342900">
              <a:buFont typeface="Arial" panose="020B0604020202020204" pitchFamily="34" charset="0"/>
              <a:buChar char="•"/>
            </a:pPr>
            <a:r>
              <a:rPr lang="en-US" sz="2400"/>
              <a:t>Multi-agent reinforcement learning</a:t>
            </a:r>
          </a:p>
        </p:txBody>
      </p:sp>
    </p:spTree>
    <p:extLst>
      <p:ext uri="{BB962C8B-B14F-4D97-AF65-F5344CB8AC3E}">
        <p14:creationId xmlns:p14="http://schemas.microsoft.com/office/powerpoint/2010/main" val="439044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E43F-6961-4B6A-86C8-E16ED71F82D8}"/>
              </a:ext>
            </a:extLst>
          </p:cNvPr>
          <p:cNvSpPr>
            <a:spLocks noGrp="1"/>
          </p:cNvSpPr>
          <p:nvPr>
            <p:ph type="title"/>
          </p:nvPr>
        </p:nvSpPr>
        <p:spPr/>
        <p:txBody>
          <a:bodyPr/>
          <a:lstStyle/>
          <a:p>
            <a:r>
              <a:rPr lang="en-US"/>
              <a:t>Relating to our discussion of challenges</a:t>
            </a:r>
          </a:p>
        </p:txBody>
      </p:sp>
      <p:sp>
        <p:nvSpPr>
          <p:cNvPr id="3" name="Content Placeholder 2">
            <a:extLst>
              <a:ext uri="{FF2B5EF4-FFF2-40B4-BE49-F238E27FC236}">
                <a16:creationId xmlns:a16="http://schemas.microsoft.com/office/drawing/2014/main" id="{870EED08-E5DE-4FF6-A344-8423FF90F032}"/>
              </a:ext>
            </a:extLst>
          </p:cNvPr>
          <p:cNvSpPr>
            <a:spLocks noGrp="1"/>
          </p:cNvSpPr>
          <p:nvPr>
            <p:ph sz="quarter" idx="10"/>
          </p:nvPr>
        </p:nvSpPr>
        <p:spPr/>
        <p:txBody>
          <a:bodyPr/>
          <a:lstStyle/>
          <a:p>
            <a:pPr marL="342900" indent="-342900">
              <a:spcAft>
                <a:spcPts val="600"/>
              </a:spcAft>
              <a:buFont typeface="Arial" panose="020B0604020202020204" pitchFamily="34" charset="0"/>
              <a:buChar char="•"/>
            </a:pPr>
            <a:r>
              <a:rPr lang="en-US" b="1"/>
              <a:t>Self-supervised robust learning</a:t>
            </a:r>
          </a:p>
          <a:p>
            <a:pPr marL="811530" lvl="1" indent="-342900">
              <a:spcAft>
                <a:spcPts val="600"/>
              </a:spcAft>
            </a:pPr>
            <a:r>
              <a:rPr lang="en-US"/>
              <a:t>overcome the problem of “small quantities of data that are also noisy”</a:t>
            </a:r>
          </a:p>
          <a:p>
            <a:pPr marL="342900" indent="-342900">
              <a:spcAft>
                <a:spcPts val="600"/>
              </a:spcAft>
              <a:buFont typeface="Arial" panose="020B0604020202020204" pitchFamily="34" charset="0"/>
              <a:buChar char="•"/>
            </a:pPr>
            <a:r>
              <a:rPr lang="en-US" b="1"/>
              <a:t>Multimodal perception</a:t>
            </a:r>
          </a:p>
          <a:p>
            <a:pPr marL="811530" lvl="1" indent="-342900">
              <a:spcAft>
                <a:spcPts val="600"/>
              </a:spcAft>
            </a:pPr>
            <a:r>
              <a:rPr lang="en-US"/>
              <a:t>capture the full range of children’s communication</a:t>
            </a:r>
          </a:p>
          <a:p>
            <a:pPr marL="342900" indent="-342900">
              <a:spcAft>
                <a:spcPts val="600"/>
              </a:spcAft>
              <a:buFont typeface="Arial" panose="020B0604020202020204" pitchFamily="34" charset="0"/>
              <a:buChar char="•"/>
            </a:pPr>
            <a:r>
              <a:rPr lang="en-US" b="1"/>
              <a:t>Multi-agent reinforcement learning</a:t>
            </a:r>
          </a:p>
          <a:p>
            <a:pPr marL="811530" lvl="1" indent="-342900">
              <a:spcAft>
                <a:spcPts val="600"/>
              </a:spcAft>
            </a:pPr>
            <a:r>
              <a:rPr lang="en-US"/>
              <a:t>learn about and support complex, dynamic human interactions unfolding over time</a:t>
            </a:r>
          </a:p>
          <a:p>
            <a:pPr marL="342900" indent="-342900">
              <a:spcAft>
                <a:spcPts val="600"/>
              </a:spcAft>
            </a:pPr>
            <a:endParaRPr lang="en-US"/>
          </a:p>
        </p:txBody>
      </p:sp>
    </p:spTree>
    <p:extLst>
      <p:ext uri="{BB962C8B-B14F-4D97-AF65-F5344CB8AC3E}">
        <p14:creationId xmlns:p14="http://schemas.microsoft.com/office/powerpoint/2010/main" val="2720514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2A8633A-7DD0-D087-FC20-7C430FC06D5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999802" y="3062529"/>
            <a:ext cx="2247227" cy="732941"/>
          </a:xfrm>
          <a:prstGeom prst="rect">
            <a:avLst/>
          </a:prstGeom>
        </p:spPr>
      </p:pic>
      <p:pic>
        <p:nvPicPr>
          <p:cNvPr id="15" name="Graphic 14">
            <a:extLst>
              <a:ext uri="{FF2B5EF4-FFF2-40B4-BE49-F238E27FC236}">
                <a16:creationId xmlns:a16="http://schemas.microsoft.com/office/drawing/2014/main" id="{E5A45A7B-DA86-01A5-4BE2-1007E69F89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167382" y="4692246"/>
            <a:ext cx="2298372" cy="733522"/>
          </a:xfrm>
          <a:prstGeom prst="rect">
            <a:avLst/>
          </a:prstGeom>
        </p:spPr>
      </p:pic>
      <p:pic>
        <p:nvPicPr>
          <p:cNvPr id="18" name="Picture 17">
            <a:extLst>
              <a:ext uri="{FF2B5EF4-FFF2-40B4-BE49-F238E27FC236}">
                <a16:creationId xmlns:a16="http://schemas.microsoft.com/office/drawing/2014/main" id="{590CA3B3-502B-D4C5-243C-A147CD8617C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4254075" y="1426508"/>
            <a:ext cx="3491452" cy="468172"/>
          </a:xfrm>
          <a:prstGeom prst="rect">
            <a:avLst/>
          </a:prstGeom>
        </p:spPr>
      </p:pic>
      <p:pic>
        <p:nvPicPr>
          <p:cNvPr id="20" name="Graphic 19">
            <a:extLst>
              <a:ext uri="{FF2B5EF4-FFF2-40B4-BE49-F238E27FC236}">
                <a16:creationId xmlns:a16="http://schemas.microsoft.com/office/drawing/2014/main" id="{6CBD432F-BD0E-2A3C-E0FA-55817663A44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51687" y="4125782"/>
            <a:ext cx="1442258" cy="1866451"/>
          </a:xfrm>
          <a:prstGeom prst="rect">
            <a:avLst/>
          </a:prstGeom>
        </p:spPr>
      </p:pic>
      <p:pic>
        <p:nvPicPr>
          <p:cNvPr id="22" name="Graphic 21">
            <a:extLst>
              <a:ext uri="{FF2B5EF4-FFF2-40B4-BE49-F238E27FC236}">
                <a16:creationId xmlns:a16="http://schemas.microsoft.com/office/drawing/2014/main" id="{BF13F3A4-ECED-7879-ED4C-D90CEE669BF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846312" y="3194912"/>
            <a:ext cx="2247225" cy="468172"/>
          </a:xfrm>
          <a:prstGeom prst="rect">
            <a:avLst/>
          </a:prstGeom>
        </p:spPr>
      </p:pic>
      <p:pic>
        <p:nvPicPr>
          <p:cNvPr id="24" name="Graphic 23">
            <a:extLst>
              <a:ext uri="{FF2B5EF4-FFF2-40B4-BE49-F238E27FC236}">
                <a16:creationId xmlns:a16="http://schemas.microsoft.com/office/drawing/2014/main" id="{BC65177A-2E76-FCE4-E6F9-4B32429311D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707395" y="4533750"/>
            <a:ext cx="2525058" cy="1050516"/>
          </a:xfrm>
          <a:prstGeom prst="rect">
            <a:avLst/>
          </a:prstGeom>
        </p:spPr>
      </p:pic>
      <p:pic>
        <p:nvPicPr>
          <p:cNvPr id="26" name="Graphic 25">
            <a:extLst>
              <a:ext uri="{FF2B5EF4-FFF2-40B4-BE49-F238E27FC236}">
                <a16:creationId xmlns:a16="http://schemas.microsoft.com/office/drawing/2014/main" id="{E2F1EAD1-BAA5-6003-E08F-04FC0DDA5AA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3167382" y="2224815"/>
            <a:ext cx="2408367" cy="2408367"/>
          </a:xfrm>
          <a:prstGeom prst="rect">
            <a:avLst/>
          </a:prstGeom>
        </p:spPr>
      </p:pic>
      <p:pic>
        <p:nvPicPr>
          <p:cNvPr id="28" name="Graphic 27">
            <a:extLst>
              <a:ext uri="{FF2B5EF4-FFF2-40B4-BE49-F238E27FC236}">
                <a16:creationId xmlns:a16="http://schemas.microsoft.com/office/drawing/2014/main" id="{98AFC129-92F8-D652-1D08-C89C145CBBF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978054" y="2634236"/>
            <a:ext cx="1589524" cy="1589524"/>
          </a:xfrm>
          <a:prstGeom prst="rect">
            <a:avLst/>
          </a:prstGeom>
        </p:spPr>
      </p:pic>
      <p:pic>
        <p:nvPicPr>
          <p:cNvPr id="2" name="Graphic 1">
            <a:extLst>
              <a:ext uri="{FF2B5EF4-FFF2-40B4-BE49-F238E27FC236}">
                <a16:creationId xmlns:a16="http://schemas.microsoft.com/office/drawing/2014/main" id="{DC7B5153-EAFC-4782-4684-B7FC14CE95F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6139191" y="4815156"/>
            <a:ext cx="1811538" cy="479813"/>
          </a:xfrm>
          <a:prstGeom prst="rect">
            <a:avLst/>
          </a:prstGeom>
        </p:spPr>
      </p:pic>
    </p:spTree>
    <p:extLst>
      <p:ext uri="{BB962C8B-B14F-4D97-AF65-F5344CB8AC3E}">
        <p14:creationId xmlns:p14="http://schemas.microsoft.com/office/powerpoint/2010/main" val="139044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16869-2E0E-4B8C-BC55-84D24FD35ED2}"/>
              </a:ext>
            </a:extLst>
          </p:cNvPr>
          <p:cNvSpPr>
            <a:spLocks noGrp="1"/>
          </p:cNvSpPr>
          <p:nvPr>
            <p:ph type="title"/>
          </p:nvPr>
        </p:nvSpPr>
        <p:spPr/>
        <p:txBody>
          <a:bodyPr/>
          <a:lstStyle/>
          <a:p>
            <a:r>
              <a:rPr lang="en-US"/>
              <a:t>Human-centered AI design</a:t>
            </a:r>
            <a:br>
              <a:rPr lang="en-US"/>
            </a:br>
            <a:endParaRPr lang="en-US"/>
          </a:p>
        </p:txBody>
      </p:sp>
      <p:sp>
        <p:nvSpPr>
          <p:cNvPr id="3" name="Content Placeholder 2">
            <a:extLst>
              <a:ext uri="{FF2B5EF4-FFF2-40B4-BE49-F238E27FC236}">
                <a16:creationId xmlns:a16="http://schemas.microsoft.com/office/drawing/2014/main" id="{AB821D83-B46F-4EF2-B017-28D61EBC9F72}"/>
              </a:ext>
            </a:extLst>
          </p:cNvPr>
          <p:cNvSpPr>
            <a:spLocks noGrp="1"/>
          </p:cNvSpPr>
          <p:nvPr>
            <p:ph sz="quarter" idx="10"/>
          </p:nvPr>
        </p:nvSpPr>
        <p:spPr>
          <a:xfrm>
            <a:off x="850173" y="1239697"/>
            <a:ext cx="9058275" cy="703404"/>
          </a:xfrm>
        </p:spPr>
        <p:txBody>
          <a:bodyPr/>
          <a:lstStyle/>
          <a:p>
            <a:r>
              <a:rPr lang="en-US"/>
              <a:t>Using human-centered AI design to keep it useful and ethical.</a:t>
            </a:r>
          </a:p>
          <a:p>
            <a:endParaRPr lang="en-US"/>
          </a:p>
        </p:txBody>
      </p:sp>
      <p:pic>
        <p:nvPicPr>
          <p:cNvPr id="4" name="Picture 3">
            <a:extLst>
              <a:ext uri="{FF2B5EF4-FFF2-40B4-BE49-F238E27FC236}">
                <a16:creationId xmlns:a16="http://schemas.microsoft.com/office/drawing/2014/main" id="{CAE5FB7F-C70C-4D57-A400-642C1A6291B1}"/>
              </a:ext>
            </a:extLst>
          </p:cNvPr>
          <p:cNvPicPr>
            <a:picLocks noChangeAspect="1"/>
          </p:cNvPicPr>
          <p:nvPr/>
        </p:nvPicPr>
        <p:blipFill>
          <a:blip r:embed="rId2"/>
          <a:stretch>
            <a:fillRect/>
          </a:stretch>
        </p:blipFill>
        <p:spPr>
          <a:xfrm>
            <a:off x="850173" y="2101780"/>
            <a:ext cx="9612630" cy="4002850"/>
          </a:xfrm>
          <a:prstGeom prst="rect">
            <a:avLst/>
          </a:prstGeom>
        </p:spPr>
      </p:pic>
    </p:spTree>
    <p:extLst>
      <p:ext uri="{BB962C8B-B14F-4D97-AF65-F5344CB8AC3E}">
        <p14:creationId xmlns:p14="http://schemas.microsoft.com/office/powerpoint/2010/main" val="2781484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5B78A42-1CE1-47FB-9E43-8DD6DDB80FD3}"/>
              </a:ext>
            </a:extLst>
          </p:cNvPr>
          <p:cNvSpPr>
            <a:spLocks noGrp="1"/>
          </p:cNvSpPr>
          <p:nvPr>
            <p:ph type="body" sz="quarter" idx="11"/>
          </p:nvPr>
        </p:nvSpPr>
        <p:spPr/>
        <p:txBody>
          <a:bodyPr/>
          <a:lstStyle/>
          <a:p>
            <a:endParaRPr lang="en-US"/>
          </a:p>
        </p:txBody>
      </p:sp>
      <p:sp>
        <p:nvSpPr>
          <p:cNvPr id="4" name="Title 3">
            <a:extLst>
              <a:ext uri="{FF2B5EF4-FFF2-40B4-BE49-F238E27FC236}">
                <a16:creationId xmlns:a16="http://schemas.microsoft.com/office/drawing/2014/main" id="{BF0C368C-B09B-4AD1-919E-C528618CE670}"/>
              </a:ext>
            </a:extLst>
          </p:cNvPr>
          <p:cNvSpPr>
            <a:spLocks noGrp="1"/>
          </p:cNvSpPr>
          <p:nvPr>
            <p:ph type="ctrTitle"/>
          </p:nvPr>
        </p:nvSpPr>
        <p:spPr/>
        <p:txBody>
          <a:bodyPr/>
          <a:lstStyle/>
          <a:p>
            <a:r>
              <a:rPr lang="en-US"/>
              <a:t>Wrapping it up</a:t>
            </a:r>
          </a:p>
        </p:txBody>
      </p:sp>
    </p:spTree>
    <p:extLst>
      <p:ext uri="{BB962C8B-B14F-4D97-AF65-F5344CB8AC3E}">
        <p14:creationId xmlns:p14="http://schemas.microsoft.com/office/powerpoint/2010/main" val="2598673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5602C6-6F7C-4256-BB62-DD166BC721FD}"/>
              </a:ext>
            </a:extLst>
          </p:cNvPr>
          <p:cNvSpPr>
            <a:spLocks noGrp="1"/>
          </p:cNvSpPr>
          <p:nvPr>
            <p:ph type="title"/>
          </p:nvPr>
        </p:nvSpPr>
        <p:spPr/>
        <p:txBody>
          <a:bodyPr/>
          <a:lstStyle/>
          <a:p>
            <a:r>
              <a:rPr lang="en-US"/>
              <a:t>Keys to AI that helps</a:t>
            </a:r>
          </a:p>
        </p:txBody>
      </p:sp>
      <p:sp>
        <p:nvSpPr>
          <p:cNvPr id="5" name="Content Placeholder 4">
            <a:extLst>
              <a:ext uri="{FF2B5EF4-FFF2-40B4-BE49-F238E27FC236}">
                <a16:creationId xmlns:a16="http://schemas.microsoft.com/office/drawing/2014/main" id="{4CA9E72E-DF00-483A-9DF7-B7342994F72C}"/>
              </a:ext>
            </a:extLst>
          </p:cNvPr>
          <p:cNvSpPr>
            <a:spLocks noGrp="1"/>
          </p:cNvSpPr>
          <p:nvPr>
            <p:ph sz="quarter" idx="10"/>
          </p:nvPr>
        </p:nvSpPr>
        <p:spPr/>
        <p:txBody>
          <a:bodyPr/>
          <a:lstStyle/>
          <a:p>
            <a:pPr marL="457200" indent="-457200">
              <a:buFont typeface="Arial" panose="020B0604020202020204" pitchFamily="34" charset="0"/>
              <a:buChar char="•"/>
            </a:pPr>
            <a:r>
              <a:rPr lang="en-US" sz="2800"/>
              <a:t>Design AI solutions that free up SLPs to do what they do best.</a:t>
            </a:r>
          </a:p>
          <a:p>
            <a:pPr marL="457200" indent="-457200">
              <a:buFont typeface="Arial" panose="020B0604020202020204" pitchFamily="34" charset="0"/>
              <a:buChar char="•"/>
            </a:pPr>
            <a:r>
              <a:rPr lang="en-US" sz="2800"/>
              <a:t>Be vigilant to avoid perpetuating bias and inequity.</a:t>
            </a:r>
          </a:p>
          <a:p>
            <a:pPr marL="457200" indent="-457200">
              <a:buFont typeface="Arial" panose="020B0604020202020204" pitchFamily="34" charset="0"/>
              <a:buChar char="•"/>
            </a:pPr>
            <a:r>
              <a:rPr lang="en-US" sz="2800"/>
              <a:t>Involve interested parties in the design process.</a:t>
            </a:r>
          </a:p>
        </p:txBody>
      </p:sp>
    </p:spTree>
    <p:extLst>
      <p:ext uri="{BB962C8B-B14F-4D97-AF65-F5344CB8AC3E}">
        <p14:creationId xmlns:p14="http://schemas.microsoft.com/office/powerpoint/2010/main" val="3759583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2B1C5-D01D-4EF8-B1A5-3453B33C6E53}"/>
              </a:ext>
            </a:extLst>
          </p:cNvPr>
          <p:cNvSpPr>
            <a:spLocks noGrp="1"/>
          </p:cNvSpPr>
          <p:nvPr>
            <p:ph type="title"/>
          </p:nvPr>
        </p:nvSpPr>
        <p:spPr/>
        <p:txBody>
          <a:bodyPr/>
          <a:lstStyle/>
          <a:p>
            <a:r>
              <a:rPr lang="en-US"/>
              <a:t>Advancing basic science</a:t>
            </a:r>
          </a:p>
        </p:txBody>
      </p:sp>
      <p:sp>
        <p:nvSpPr>
          <p:cNvPr id="3" name="Content Placeholder 2">
            <a:extLst>
              <a:ext uri="{FF2B5EF4-FFF2-40B4-BE49-F238E27FC236}">
                <a16:creationId xmlns:a16="http://schemas.microsoft.com/office/drawing/2014/main" id="{D65AA837-71D3-4F86-AD16-05CC2F52E72D}"/>
              </a:ext>
            </a:extLst>
          </p:cNvPr>
          <p:cNvSpPr>
            <a:spLocks noGrp="1"/>
          </p:cNvSpPr>
          <p:nvPr>
            <p:ph sz="quarter" idx="10"/>
          </p:nvPr>
        </p:nvSpPr>
        <p:spPr/>
        <p:txBody>
          <a:bodyPr/>
          <a:lstStyle/>
          <a:p>
            <a:r>
              <a:rPr lang="en-US"/>
              <a:t>Major goal is to improve services for children</a:t>
            </a:r>
          </a:p>
          <a:p>
            <a:r>
              <a:rPr lang="en-US"/>
              <a:t>We can also advance the science of learning to better understand the nature of language disabilities.</a:t>
            </a:r>
          </a:p>
          <a:p>
            <a:pPr marL="342900" indent="-342900">
              <a:buFont typeface="Arial" panose="020B0604020202020204" pitchFamily="34" charset="0"/>
              <a:buChar char="•"/>
            </a:pPr>
            <a:r>
              <a:rPr lang="en-US"/>
              <a:t>Can multimodal analyses that measure automaticity and effort give us insights into language in the child’s mind?</a:t>
            </a:r>
          </a:p>
          <a:p>
            <a:pPr marL="342900" indent="-342900">
              <a:buFont typeface="Arial" panose="020B0604020202020204" pitchFamily="34" charset="0"/>
              <a:buChar char="•"/>
            </a:pPr>
            <a:r>
              <a:rPr lang="en-US"/>
              <a:t>Can AI-generated modifications, like enriched text and personalized practice sessions, help us pinpoint areas of vulnerability?</a:t>
            </a:r>
          </a:p>
        </p:txBody>
      </p:sp>
    </p:spTree>
    <p:extLst>
      <p:ext uri="{BB962C8B-B14F-4D97-AF65-F5344CB8AC3E}">
        <p14:creationId xmlns:p14="http://schemas.microsoft.com/office/powerpoint/2010/main" val="1500928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BFF512-8E04-423C-A760-412446EEA104}"/>
              </a:ext>
            </a:extLst>
          </p:cNvPr>
          <p:cNvSpPr>
            <a:spLocks noGrp="1"/>
          </p:cNvSpPr>
          <p:nvPr>
            <p:ph type="title"/>
          </p:nvPr>
        </p:nvSpPr>
        <p:spPr/>
        <p:txBody>
          <a:bodyPr/>
          <a:lstStyle/>
          <a:p>
            <a:r>
              <a:rPr lang="en-US"/>
              <a:t>Learn more about…</a:t>
            </a:r>
          </a:p>
        </p:txBody>
      </p:sp>
      <p:sp>
        <p:nvSpPr>
          <p:cNvPr id="7" name="Content Placeholder 6">
            <a:extLst>
              <a:ext uri="{FF2B5EF4-FFF2-40B4-BE49-F238E27FC236}">
                <a16:creationId xmlns:a16="http://schemas.microsoft.com/office/drawing/2014/main" id="{A2595C49-134C-4105-84A0-9AEA7372AC2D}"/>
              </a:ext>
            </a:extLst>
          </p:cNvPr>
          <p:cNvSpPr>
            <a:spLocks noGrp="1"/>
          </p:cNvSpPr>
          <p:nvPr>
            <p:ph sz="quarter" idx="10"/>
          </p:nvPr>
        </p:nvSpPr>
        <p:spPr/>
        <p:txBody>
          <a:bodyPr/>
          <a:lstStyle/>
          <a:p>
            <a:r>
              <a:rPr lang="en-US" sz="2800"/>
              <a:t>National AI Institute for Exceptional Education</a:t>
            </a:r>
            <a:endParaRPr lang="en-US" sz="3600"/>
          </a:p>
          <a:p>
            <a:r>
              <a:rPr lang="en-US" sz="2800">
                <a:solidFill>
                  <a:srgbClr val="FFFF00"/>
                </a:solidFill>
              </a:rPr>
              <a:t>ai4exceptionaled.org</a:t>
            </a:r>
          </a:p>
          <a:p>
            <a:endParaRPr lang="en-US" sz="2800"/>
          </a:p>
          <a:p>
            <a:r>
              <a:rPr lang="en-US" sz="2800"/>
              <a:t>Linguistic Diversity Across the Lifespan (training grant)</a:t>
            </a:r>
          </a:p>
          <a:p>
            <a:r>
              <a:rPr lang="en-US" sz="2800">
                <a:solidFill>
                  <a:srgbClr val="FFFF00"/>
                </a:solidFill>
              </a:rPr>
              <a:t>lindiv.la.psu.edu</a:t>
            </a:r>
          </a:p>
        </p:txBody>
      </p:sp>
    </p:spTree>
    <p:extLst>
      <p:ext uri="{BB962C8B-B14F-4D97-AF65-F5344CB8AC3E}">
        <p14:creationId xmlns:p14="http://schemas.microsoft.com/office/powerpoint/2010/main" val="1174088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4165000-95A9-4551-A614-C35BE9377A5B}"/>
              </a:ext>
            </a:extLst>
          </p:cNvPr>
          <p:cNvSpPr>
            <a:spLocks noGrp="1"/>
          </p:cNvSpPr>
          <p:nvPr>
            <p:ph type="body" sz="quarter" idx="11"/>
          </p:nvPr>
        </p:nvSpPr>
        <p:spPr/>
        <p:txBody>
          <a:bodyPr/>
          <a:lstStyle/>
          <a:p>
            <a:endParaRPr lang="en-US"/>
          </a:p>
        </p:txBody>
      </p:sp>
      <p:sp>
        <p:nvSpPr>
          <p:cNvPr id="4" name="Title 3">
            <a:extLst>
              <a:ext uri="{FF2B5EF4-FFF2-40B4-BE49-F238E27FC236}">
                <a16:creationId xmlns:a16="http://schemas.microsoft.com/office/drawing/2014/main" id="{810187AD-EF62-4165-83A6-6D2379CDE808}"/>
              </a:ext>
            </a:extLst>
          </p:cNvPr>
          <p:cNvSpPr>
            <a:spLocks noGrp="1"/>
          </p:cNvSpPr>
          <p:nvPr>
            <p:ph type="ctrTitle"/>
          </p:nvPr>
        </p:nvSpPr>
        <p:spPr/>
        <p:txBody>
          <a:bodyPr/>
          <a:lstStyle/>
          <a:p>
            <a:r>
              <a:rPr lang="en-US"/>
              <a:t>Thank you!  Questions?</a:t>
            </a:r>
          </a:p>
        </p:txBody>
      </p:sp>
    </p:spTree>
    <p:extLst>
      <p:ext uri="{BB962C8B-B14F-4D97-AF65-F5344CB8AC3E}">
        <p14:creationId xmlns:p14="http://schemas.microsoft.com/office/powerpoint/2010/main" val="580703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BE7039-1E55-7CA1-6A8C-03035A7389CA}"/>
              </a:ext>
            </a:extLst>
          </p:cNvPr>
          <p:cNvSpPr>
            <a:spLocks noGrp="1"/>
          </p:cNvSpPr>
          <p:nvPr>
            <p:ph type="body" sz="quarter" idx="11"/>
          </p:nvPr>
        </p:nvSpPr>
        <p:spPr>
          <a:xfrm>
            <a:off x="929699" y="2865106"/>
            <a:ext cx="10782602" cy="3084590"/>
          </a:xfrm>
        </p:spPr>
        <p:txBody>
          <a:bodyPr/>
          <a:lstStyle/>
          <a:p>
            <a:r>
              <a:rPr lang="en-US" sz="2400"/>
              <a:t>Introductions</a:t>
            </a:r>
          </a:p>
          <a:p>
            <a:r>
              <a:rPr lang="en-US" sz="2400"/>
              <a:t>What is the problem in need of a solution?</a:t>
            </a:r>
          </a:p>
          <a:p>
            <a:r>
              <a:rPr lang="en-US" sz="2400"/>
              <a:t>What is AI...and what is it not?</a:t>
            </a:r>
          </a:p>
          <a:p>
            <a:r>
              <a:rPr lang="en-US" sz="2400"/>
              <a:t>Multimodal learning</a:t>
            </a:r>
          </a:p>
          <a:p>
            <a:r>
              <a:rPr lang="en-US" sz="2400"/>
              <a:t>Challenges of AI</a:t>
            </a:r>
          </a:p>
          <a:p>
            <a:r>
              <a:rPr lang="en-US" sz="2400"/>
              <a:t>What’s next?</a:t>
            </a:r>
          </a:p>
          <a:p>
            <a:endParaRPr lang="en-US"/>
          </a:p>
        </p:txBody>
      </p:sp>
      <p:sp>
        <p:nvSpPr>
          <p:cNvPr id="3" name="Title 2">
            <a:extLst>
              <a:ext uri="{FF2B5EF4-FFF2-40B4-BE49-F238E27FC236}">
                <a16:creationId xmlns:a16="http://schemas.microsoft.com/office/drawing/2014/main" id="{8381F60D-DA09-3EC4-4AAC-E1AE5042AF1C}"/>
              </a:ext>
            </a:extLst>
          </p:cNvPr>
          <p:cNvSpPr>
            <a:spLocks noGrp="1"/>
          </p:cNvSpPr>
          <p:nvPr>
            <p:ph type="ctrTitle"/>
          </p:nvPr>
        </p:nvSpPr>
        <p:spPr/>
        <p:txBody>
          <a:bodyPr/>
          <a:lstStyle/>
          <a:p>
            <a:r>
              <a:rPr lang="en-US"/>
              <a:t>Roadmap for today’s talk</a:t>
            </a:r>
          </a:p>
        </p:txBody>
      </p:sp>
      <p:pic>
        <p:nvPicPr>
          <p:cNvPr id="4" name="Graphic 3">
            <a:extLst>
              <a:ext uri="{FF2B5EF4-FFF2-40B4-BE49-F238E27FC236}">
                <a16:creationId xmlns:a16="http://schemas.microsoft.com/office/drawing/2014/main" id="{C54ECA10-ABDC-D759-DDF3-67046336090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580909" y="5604977"/>
            <a:ext cx="1858083" cy="773030"/>
          </a:xfrm>
          <a:prstGeom prst="rect">
            <a:avLst/>
          </a:prstGeom>
        </p:spPr>
      </p:pic>
    </p:spTree>
    <p:extLst>
      <p:ext uri="{BB962C8B-B14F-4D97-AF65-F5344CB8AC3E}">
        <p14:creationId xmlns:p14="http://schemas.microsoft.com/office/powerpoint/2010/main" val="1846368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79AEDC-5A0B-93D1-44D0-456A68F5133B}"/>
              </a:ext>
            </a:extLst>
          </p:cNvPr>
          <p:cNvSpPr>
            <a:spLocks noGrp="1"/>
          </p:cNvSpPr>
          <p:nvPr>
            <p:ph type="title"/>
          </p:nvPr>
        </p:nvSpPr>
        <p:spPr/>
        <p:txBody>
          <a:bodyPr/>
          <a:lstStyle/>
          <a:p>
            <a:r>
              <a:rPr lang="en-US"/>
              <a:t>Introductions</a:t>
            </a:r>
          </a:p>
        </p:txBody>
      </p:sp>
      <p:pic>
        <p:nvPicPr>
          <p:cNvPr id="2" name="Graphic 1">
            <a:extLst>
              <a:ext uri="{FF2B5EF4-FFF2-40B4-BE49-F238E27FC236}">
                <a16:creationId xmlns:a16="http://schemas.microsoft.com/office/drawing/2014/main" id="{0B0BBF88-ADFD-2291-C1D7-E6ADD89375C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172580" y="269184"/>
            <a:ext cx="1858083" cy="773030"/>
          </a:xfrm>
          <a:prstGeom prst="rect">
            <a:avLst/>
          </a:prstGeom>
        </p:spPr>
      </p:pic>
      <p:sp>
        <p:nvSpPr>
          <p:cNvPr id="4" name="Content Placeholder 4">
            <a:extLst>
              <a:ext uri="{FF2B5EF4-FFF2-40B4-BE49-F238E27FC236}">
                <a16:creationId xmlns:a16="http://schemas.microsoft.com/office/drawing/2014/main" id="{0297DAAB-8FEC-29A8-F499-18140A8B0895}"/>
              </a:ext>
            </a:extLst>
          </p:cNvPr>
          <p:cNvSpPr>
            <a:spLocks noGrp="1"/>
          </p:cNvSpPr>
          <p:nvPr>
            <p:ph sz="quarter" idx="10"/>
          </p:nvPr>
        </p:nvSpPr>
        <p:spPr>
          <a:xfrm>
            <a:off x="850173" y="1239696"/>
            <a:ext cx="10974682" cy="5032989"/>
          </a:xfrm>
        </p:spPr>
        <p:txBody>
          <a:bodyPr/>
          <a:lstStyle/>
          <a:p>
            <a:r>
              <a:rPr lang="en-US" sz="2800"/>
              <a:t>Carol Miller</a:t>
            </a:r>
          </a:p>
          <a:p>
            <a:pPr marL="457200" indent="-457200">
              <a:buFont typeface="Arial" panose="020B0604020202020204" pitchFamily="34" charset="0"/>
              <a:buChar char="•"/>
            </a:pPr>
            <a:r>
              <a:rPr lang="en-US" sz="2800"/>
              <a:t>Professor of Communication Sciences and Disorders and Linguistics</a:t>
            </a:r>
          </a:p>
          <a:p>
            <a:pPr marL="457200" indent="-457200">
              <a:spcAft>
                <a:spcPts val="600"/>
              </a:spcAft>
              <a:buFont typeface="Arial" panose="020B0604020202020204" pitchFamily="34" charset="0"/>
              <a:buChar char="•"/>
            </a:pPr>
            <a:r>
              <a:rPr lang="en-US" sz="2800"/>
              <a:t>Member of the NSF &amp; IES AI Institute for Exceptional Education</a:t>
            </a:r>
          </a:p>
          <a:p>
            <a:pPr marL="925830" lvl="1" indent="-457200">
              <a:spcBef>
                <a:spcPts val="0"/>
              </a:spcBef>
              <a:spcAft>
                <a:spcPts val="600"/>
              </a:spcAft>
            </a:pPr>
            <a:r>
              <a:rPr lang="en-US" sz="2800"/>
              <a:t>aka “AI4ExceptionalEd”</a:t>
            </a:r>
          </a:p>
          <a:p>
            <a:pPr marL="457200" indent="-457200">
              <a:spcAft>
                <a:spcPts val="600"/>
              </a:spcAft>
              <a:buFont typeface="Arial" panose="020B0604020202020204" pitchFamily="34" charset="0"/>
              <a:buChar char="•"/>
            </a:pPr>
            <a:r>
              <a:rPr lang="en-US" sz="2800"/>
              <a:t>co-PI of NSF-funded Linguistic Diversity Across the Lifespan Graduate Research Traineeship Program  </a:t>
            </a:r>
          </a:p>
          <a:p>
            <a:pPr marL="925830" lvl="1" indent="-457200">
              <a:spcBef>
                <a:spcPts val="600"/>
              </a:spcBef>
            </a:pPr>
            <a:r>
              <a:rPr lang="en-US" sz="2800"/>
              <a:t>aka </a:t>
            </a:r>
            <a:r>
              <a:rPr lang="en-US" sz="2800" err="1"/>
              <a:t>LinDiv</a:t>
            </a:r>
            <a:endParaRPr lang="en-US" sz="2800"/>
          </a:p>
          <a:p>
            <a:endParaRPr lang="en-US" sz="2800"/>
          </a:p>
        </p:txBody>
      </p:sp>
      <p:sp>
        <p:nvSpPr>
          <p:cNvPr id="5" name="Oval Callout 4">
            <a:extLst>
              <a:ext uri="{FF2B5EF4-FFF2-40B4-BE49-F238E27FC236}">
                <a16:creationId xmlns:a16="http://schemas.microsoft.com/office/drawing/2014/main" id="{3F2283A7-0DD6-26EA-3D62-A97BD124CD59}"/>
              </a:ext>
            </a:extLst>
          </p:cNvPr>
          <p:cNvSpPr/>
          <p:nvPr/>
        </p:nvSpPr>
        <p:spPr>
          <a:xfrm>
            <a:off x="7510272" y="1405128"/>
            <a:ext cx="3925824" cy="2023872"/>
          </a:xfrm>
          <a:prstGeom prst="wedgeEllipseCallout">
            <a:avLst>
              <a:gd name="adj1" fmla="val -84424"/>
              <a:gd name="adj2" fmla="val 38117"/>
            </a:avLst>
          </a:prstGeom>
          <a:solidFill>
            <a:schemeClr val="accent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There are 25 NSF AI Institutes around the country!</a:t>
            </a:r>
          </a:p>
        </p:txBody>
      </p:sp>
    </p:spTree>
    <p:extLst>
      <p:ext uri="{BB962C8B-B14F-4D97-AF65-F5344CB8AC3E}">
        <p14:creationId xmlns:p14="http://schemas.microsoft.com/office/powerpoint/2010/main" val="324727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79AEDC-5A0B-93D1-44D0-456A68F5133B}"/>
              </a:ext>
            </a:extLst>
          </p:cNvPr>
          <p:cNvSpPr>
            <a:spLocks noGrp="1"/>
          </p:cNvSpPr>
          <p:nvPr>
            <p:ph type="title"/>
          </p:nvPr>
        </p:nvSpPr>
        <p:spPr/>
        <p:txBody>
          <a:bodyPr/>
          <a:lstStyle/>
          <a:p>
            <a:r>
              <a:rPr lang="en-US"/>
              <a:t>Introductions</a:t>
            </a:r>
          </a:p>
        </p:txBody>
      </p:sp>
      <p:pic>
        <p:nvPicPr>
          <p:cNvPr id="2" name="Graphic 1">
            <a:extLst>
              <a:ext uri="{FF2B5EF4-FFF2-40B4-BE49-F238E27FC236}">
                <a16:creationId xmlns:a16="http://schemas.microsoft.com/office/drawing/2014/main" id="{0B0BBF88-ADFD-2291-C1D7-E6ADD89375C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172580" y="269184"/>
            <a:ext cx="1858083" cy="773030"/>
          </a:xfrm>
          <a:prstGeom prst="rect">
            <a:avLst/>
          </a:prstGeom>
        </p:spPr>
      </p:pic>
      <p:sp>
        <p:nvSpPr>
          <p:cNvPr id="4" name="Content Placeholder 4">
            <a:extLst>
              <a:ext uri="{FF2B5EF4-FFF2-40B4-BE49-F238E27FC236}">
                <a16:creationId xmlns:a16="http://schemas.microsoft.com/office/drawing/2014/main" id="{0297DAAB-8FEC-29A8-F499-18140A8B0895}"/>
              </a:ext>
            </a:extLst>
          </p:cNvPr>
          <p:cNvSpPr>
            <a:spLocks noGrp="1"/>
          </p:cNvSpPr>
          <p:nvPr>
            <p:ph sz="quarter" idx="10"/>
          </p:nvPr>
        </p:nvSpPr>
        <p:spPr>
          <a:xfrm>
            <a:off x="850173" y="1239696"/>
            <a:ext cx="10974682" cy="5032989"/>
          </a:xfrm>
        </p:spPr>
        <p:txBody>
          <a:bodyPr lIns="91440" tIns="45720" rIns="91440" bIns="45720" anchor="t"/>
          <a:lstStyle/>
          <a:p>
            <a:r>
              <a:rPr lang="en-US" sz="2800">
                <a:latin typeface="Arial"/>
                <a:cs typeface="Arial"/>
              </a:rPr>
              <a:t>Suhas </a:t>
            </a:r>
            <a:r>
              <a:rPr lang="en-US" sz="2800" err="1">
                <a:latin typeface="Arial"/>
                <a:cs typeface="Arial"/>
              </a:rPr>
              <a:t>Bettapalli</a:t>
            </a:r>
            <a:r>
              <a:rPr lang="en-US" sz="2800">
                <a:latin typeface="Arial"/>
                <a:cs typeface="Arial"/>
              </a:rPr>
              <a:t> Nagaraj</a:t>
            </a:r>
          </a:p>
          <a:p>
            <a:pPr marL="91440" indent="-285750">
              <a:lnSpc>
                <a:spcPct val="110000"/>
              </a:lnSpc>
              <a:buFont typeface="Arial,Sans-Serif"/>
              <a:buChar char="•"/>
            </a:pPr>
            <a:r>
              <a:rPr lang="en-US" sz="2400">
                <a:solidFill>
                  <a:schemeClr val="accent2">
                    <a:lumMod val="50000"/>
                  </a:schemeClr>
                </a:solidFill>
                <a:latin typeface="Arial"/>
                <a:cs typeface="Arial"/>
              </a:rPr>
              <a:t>Ph.D. Student</a:t>
            </a:r>
            <a:r>
              <a:rPr lang="en-US" sz="2400">
                <a:latin typeface="Arial"/>
                <a:cs typeface="Arial"/>
              </a:rPr>
              <a:t> in Informatics at Penn State</a:t>
            </a:r>
          </a:p>
          <a:p>
            <a:pPr marL="91440" indent="-285750">
              <a:lnSpc>
                <a:spcPct val="110000"/>
              </a:lnSpc>
              <a:buFont typeface="Arial,Sans-Serif"/>
              <a:buChar char="•"/>
            </a:pPr>
            <a:r>
              <a:rPr lang="en-US" sz="2400" err="1">
                <a:solidFill>
                  <a:schemeClr val="accent2">
                    <a:lumMod val="50000"/>
                  </a:schemeClr>
                </a:solidFill>
                <a:latin typeface="Arial"/>
                <a:cs typeface="Arial"/>
              </a:rPr>
              <a:t>LinDiv</a:t>
            </a:r>
            <a:r>
              <a:rPr lang="en-US" sz="2400">
                <a:solidFill>
                  <a:schemeClr val="accent2">
                    <a:lumMod val="50000"/>
                  </a:schemeClr>
                </a:solidFill>
                <a:latin typeface="Arial"/>
                <a:cs typeface="Arial"/>
              </a:rPr>
              <a:t> </a:t>
            </a:r>
            <a:r>
              <a:rPr lang="en-US" sz="2400">
                <a:latin typeface="Arial"/>
                <a:cs typeface="Arial"/>
              </a:rPr>
              <a:t>NSF Research Traineeship Fellow</a:t>
            </a:r>
          </a:p>
          <a:p>
            <a:pPr>
              <a:lnSpc>
                <a:spcPct val="110000"/>
              </a:lnSpc>
            </a:pPr>
            <a:r>
              <a:rPr lang="en-US" sz="2400" b="1"/>
              <a:t>Research Focus</a:t>
            </a:r>
            <a:endParaRPr lang="en-US" sz="2400"/>
          </a:p>
          <a:p>
            <a:pPr marL="457200" indent="-457200">
              <a:lnSpc>
                <a:spcPct val="110000"/>
              </a:lnSpc>
              <a:buFont typeface="Arial,Sans-Serif"/>
              <a:buChar char="•"/>
            </a:pPr>
            <a:r>
              <a:rPr lang="en-US" sz="2400">
                <a:latin typeface="Arial"/>
                <a:cs typeface="Arial"/>
              </a:rPr>
              <a:t>Machine Learning and Human-Computer Interaction for Healthcare</a:t>
            </a:r>
          </a:p>
          <a:p>
            <a:pPr marL="457200" indent="-457200">
              <a:lnSpc>
                <a:spcPct val="110000"/>
              </a:lnSpc>
              <a:buFont typeface="Arial,Sans-Serif"/>
              <a:buChar char="•"/>
            </a:pPr>
            <a:r>
              <a:rPr lang="en-US" sz="2400" b="1"/>
              <a:t>Education History</a:t>
            </a:r>
            <a:endParaRPr lang="en-US" sz="2400"/>
          </a:p>
          <a:p>
            <a:pPr marL="560070" lvl="1">
              <a:lnSpc>
                <a:spcPct val="110000"/>
              </a:lnSpc>
              <a:buFont typeface="Arial,Sans-Serif"/>
              <a:buChar char="•"/>
            </a:pPr>
            <a:r>
              <a:rPr lang="en-US" sz="2400">
                <a:solidFill>
                  <a:schemeClr val="accent2">
                    <a:lumMod val="50000"/>
                  </a:schemeClr>
                </a:solidFill>
                <a:latin typeface="Arial"/>
                <a:cs typeface="Arial"/>
              </a:rPr>
              <a:t>M.S. </a:t>
            </a:r>
            <a:r>
              <a:rPr lang="en-US" sz="2400">
                <a:latin typeface="Arial"/>
                <a:cs typeface="Arial"/>
              </a:rPr>
              <a:t>in Electrical Engineering (Signal Processing) </a:t>
            </a:r>
          </a:p>
          <a:p>
            <a:pPr marL="560070" lvl="1">
              <a:lnSpc>
                <a:spcPct val="110000"/>
              </a:lnSpc>
              <a:buFont typeface="Arial,Sans-Serif"/>
              <a:buChar char="•"/>
            </a:pPr>
            <a:r>
              <a:rPr lang="en-US" sz="2400" err="1">
                <a:solidFill>
                  <a:schemeClr val="accent2">
                    <a:lumMod val="50000"/>
                  </a:schemeClr>
                </a:solidFill>
                <a:latin typeface="Arial"/>
                <a:cs typeface="Arial"/>
              </a:rPr>
              <a:t>B.Tech</a:t>
            </a:r>
            <a:r>
              <a:rPr lang="en-US" sz="2400">
                <a:solidFill>
                  <a:schemeClr val="bg1">
                    <a:lumMod val="50000"/>
                  </a:schemeClr>
                </a:solidFill>
                <a:latin typeface="Arial"/>
                <a:cs typeface="Arial"/>
              </a:rPr>
              <a:t> </a:t>
            </a:r>
            <a:r>
              <a:rPr lang="en-US" sz="2400">
                <a:latin typeface="Arial"/>
                <a:cs typeface="Arial"/>
              </a:rPr>
              <a:t>in Electronics &amp; Communications Engineering</a:t>
            </a:r>
          </a:p>
          <a:p>
            <a:pPr marL="91440" indent="-285750">
              <a:lnSpc>
                <a:spcPct val="110000"/>
              </a:lnSpc>
              <a:buFont typeface="Arial,Sans-Serif"/>
              <a:buChar char="•"/>
            </a:pPr>
            <a:endParaRPr lang="en-US" sz="1400"/>
          </a:p>
          <a:p>
            <a:endParaRPr lang="en-US" sz="2800"/>
          </a:p>
          <a:p>
            <a:endParaRPr lang="en-US" sz="2800"/>
          </a:p>
          <a:p>
            <a:endParaRPr lang="en-US" sz="2800"/>
          </a:p>
        </p:txBody>
      </p:sp>
    </p:spTree>
    <p:extLst>
      <p:ext uri="{BB962C8B-B14F-4D97-AF65-F5344CB8AC3E}">
        <p14:creationId xmlns:p14="http://schemas.microsoft.com/office/powerpoint/2010/main" val="124096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79AEDC-5A0B-93D1-44D0-456A68F5133B}"/>
              </a:ext>
            </a:extLst>
          </p:cNvPr>
          <p:cNvSpPr>
            <a:spLocks noGrp="1"/>
          </p:cNvSpPr>
          <p:nvPr>
            <p:ph type="title"/>
          </p:nvPr>
        </p:nvSpPr>
        <p:spPr/>
        <p:txBody>
          <a:bodyPr/>
          <a:lstStyle/>
          <a:p>
            <a:r>
              <a:rPr lang="en-US"/>
              <a:t>Introductions</a:t>
            </a:r>
          </a:p>
        </p:txBody>
      </p:sp>
      <p:pic>
        <p:nvPicPr>
          <p:cNvPr id="2" name="Graphic 1">
            <a:extLst>
              <a:ext uri="{FF2B5EF4-FFF2-40B4-BE49-F238E27FC236}">
                <a16:creationId xmlns:a16="http://schemas.microsoft.com/office/drawing/2014/main" id="{0B0BBF88-ADFD-2291-C1D7-E6ADD89375C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172580" y="269184"/>
            <a:ext cx="1858083" cy="773030"/>
          </a:xfrm>
          <a:prstGeom prst="rect">
            <a:avLst/>
          </a:prstGeom>
        </p:spPr>
      </p:pic>
      <p:sp>
        <p:nvSpPr>
          <p:cNvPr id="4" name="Content Placeholder 4">
            <a:extLst>
              <a:ext uri="{FF2B5EF4-FFF2-40B4-BE49-F238E27FC236}">
                <a16:creationId xmlns:a16="http://schemas.microsoft.com/office/drawing/2014/main" id="{0297DAAB-8FEC-29A8-F499-18140A8B0895}"/>
              </a:ext>
            </a:extLst>
          </p:cNvPr>
          <p:cNvSpPr>
            <a:spLocks noGrp="1"/>
          </p:cNvSpPr>
          <p:nvPr>
            <p:ph sz="quarter" idx="10"/>
          </p:nvPr>
        </p:nvSpPr>
        <p:spPr>
          <a:xfrm>
            <a:off x="850173" y="1239696"/>
            <a:ext cx="10974682" cy="5032989"/>
          </a:xfrm>
        </p:spPr>
        <p:txBody>
          <a:bodyPr lIns="91440" tIns="45720" rIns="91440" bIns="45720" anchor="t"/>
          <a:lstStyle/>
          <a:p>
            <a:pPr>
              <a:lnSpc>
                <a:spcPct val="110000"/>
              </a:lnSpc>
            </a:pPr>
            <a:r>
              <a:rPr lang="en-US" sz="2400" b="1">
                <a:latin typeface="Calibri"/>
                <a:ea typeface="Calibri"/>
                <a:cs typeface="Arial"/>
              </a:rPr>
              <a:t>Jason Lucas</a:t>
            </a:r>
          </a:p>
          <a:p>
            <a:pPr marL="91440" indent="-285750">
              <a:lnSpc>
                <a:spcPct val="110000"/>
              </a:lnSpc>
              <a:buFont typeface="Arial"/>
              <a:buChar char="•"/>
            </a:pPr>
            <a:r>
              <a:rPr lang="en-US" sz="2400">
                <a:solidFill>
                  <a:schemeClr val="accent2">
                    <a:lumMod val="50000"/>
                  </a:schemeClr>
                </a:solidFill>
                <a:latin typeface="Calibri"/>
                <a:ea typeface="Calibri"/>
                <a:cs typeface="Arial"/>
              </a:rPr>
              <a:t>Ph.D. </a:t>
            </a:r>
            <a:r>
              <a:rPr lang="en-US" sz="2400">
                <a:latin typeface="Calibri"/>
                <a:ea typeface="Calibri"/>
                <a:cs typeface="Arial"/>
              </a:rPr>
              <a:t>Candidate in Informatics at Penn State</a:t>
            </a:r>
          </a:p>
          <a:p>
            <a:pPr marL="91440" indent="-285750">
              <a:lnSpc>
                <a:spcPct val="110000"/>
              </a:lnSpc>
              <a:buFont typeface="Arial"/>
              <a:buChar char="•"/>
            </a:pPr>
            <a:r>
              <a:rPr lang="en-US" sz="2400" err="1">
                <a:solidFill>
                  <a:schemeClr val="accent2">
                    <a:lumMod val="50000"/>
                  </a:schemeClr>
                </a:solidFill>
                <a:latin typeface="Calibri"/>
                <a:ea typeface="Calibri"/>
                <a:cs typeface="Arial"/>
              </a:rPr>
              <a:t>LinDiv</a:t>
            </a:r>
            <a:r>
              <a:rPr lang="en-US" sz="2400">
                <a:solidFill>
                  <a:schemeClr val="accent2">
                    <a:lumMod val="50000"/>
                  </a:schemeClr>
                </a:solidFill>
                <a:latin typeface="Calibri"/>
                <a:ea typeface="Calibri"/>
                <a:cs typeface="Arial"/>
              </a:rPr>
              <a:t> </a:t>
            </a:r>
            <a:r>
              <a:rPr lang="en-US" sz="2400">
                <a:latin typeface="Calibri"/>
                <a:ea typeface="Calibri"/>
                <a:cs typeface="Arial"/>
              </a:rPr>
              <a:t>NSF Research Traineeship Fellow</a:t>
            </a:r>
          </a:p>
          <a:p>
            <a:pPr>
              <a:lnSpc>
                <a:spcPct val="110000"/>
              </a:lnSpc>
            </a:pPr>
            <a:r>
              <a:rPr lang="en-US" sz="2400" b="1">
                <a:latin typeface="Calibri"/>
                <a:ea typeface="Calibri"/>
                <a:cs typeface="Arial"/>
              </a:rPr>
              <a:t>Research Focus</a:t>
            </a:r>
          </a:p>
          <a:p>
            <a:pPr marL="457200" indent="-457200">
              <a:lnSpc>
                <a:spcPct val="110000"/>
              </a:lnSpc>
              <a:buFont typeface="Arial" panose="020B0604020202020204" pitchFamily="34" charset="0"/>
              <a:buChar char="•"/>
            </a:pPr>
            <a:r>
              <a:rPr lang="en-US" sz="2400">
                <a:latin typeface="Calibri"/>
                <a:ea typeface="Calibri"/>
                <a:cs typeface="Arial"/>
              </a:rPr>
              <a:t>AI for Cybersecurity, Public Health and Human Language Technology</a:t>
            </a:r>
          </a:p>
          <a:p>
            <a:pPr marL="457200" indent="-457200">
              <a:lnSpc>
                <a:spcPct val="110000"/>
              </a:lnSpc>
              <a:buFont typeface="Arial" panose="020B0604020202020204" pitchFamily="34" charset="0"/>
              <a:buChar char="•"/>
            </a:pPr>
            <a:r>
              <a:rPr lang="en-US" sz="2400" b="1">
                <a:latin typeface="Calibri"/>
                <a:ea typeface="Calibri"/>
                <a:cs typeface="Arial"/>
              </a:rPr>
              <a:t>Education History</a:t>
            </a:r>
          </a:p>
          <a:p>
            <a:pPr marL="560070" lvl="1">
              <a:lnSpc>
                <a:spcPct val="110000"/>
              </a:lnSpc>
              <a:buFont typeface="Arial"/>
              <a:buChar char="•"/>
            </a:pPr>
            <a:r>
              <a:rPr lang="en-US" sz="2400">
                <a:solidFill>
                  <a:schemeClr val="accent2">
                    <a:lumMod val="50000"/>
                  </a:schemeClr>
                </a:solidFill>
                <a:latin typeface="Calibri"/>
                <a:ea typeface="Calibri"/>
                <a:cs typeface="Arial"/>
              </a:rPr>
              <a:t>M.Sc. </a:t>
            </a:r>
            <a:r>
              <a:rPr lang="en-US" sz="2400">
                <a:latin typeface="Calibri"/>
                <a:ea typeface="Calibri"/>
                <a:cs typeface="Arial"/>
              </a:rPr>
              <a:t>in Computer Information System </a:t>
            </a:r>
            <a:r>
              <a:rPr lang="en-US" sz="2400">
                <a:solidFill>
                  <a:schemeClr val="bg1">
                    <a:lumMod val="50000"/>
                  </a:schemeClr>
                </a:solidFill>
                <a:latin typeface="Calibri"/>
                <a:ea typeface="Calibri"/>
                <a:cs typeface="Arial"/>
              </a:rPr>
              <a:t>con. </a:t>
            </a:r>
            <a:r>
              <a:rPr lang="en-US" sz="2400">
                <a:latin typeface="Calibri"/>
                <a:ea typeface="Calibri"/>
                <a:cs typeface="Arial"/>
              </a:rPr>
              <a:t>Health Informatics </a:t>
            </a:r>
            <a:endParaRPr lang="en-US" sz="2400">
              <a:latin typeface="Calibri"/>
              <a:ea typeface="Calibri"/>
            </a:endParaRPr>
          </a:p>
          <a:p>
            <a:pPr marL="560070" lvl="1" indent="-285750">
              <a:lnSpc>
                <a:spcPct val="110000"/>
              </a:lnSpc>
              <a:buFont typeface="Arial"/>
              <a:buChar char="•"/>
            </a:pPr>
            <a:r>
              <a:rPr lang="en-US" sz="2400">
                <a:solidFill>
                  <a:schemeClr val="accent2">
                    <a:lumMod val="50000"/>
                  </a:schemeClr>
                </a:solidFill>
                <a:latin typeface="Calibri"/>
                <a:ea typeface="Calibri"/>
                <a:cs typeface="Arial"/>
              </a:rPr>
              <a:t>MPH</a:t>
            </a:r>
            <a:r>
              <a:rPr lang="en-US" sz="2400">
                <a:latin typeface="Calibri"/>
                <a:ea typeface="Calibri"/>
                <a:cs typeface="Arial"/>
              </a:rPr>
              <a:t> </a:t>
            </a:r>
            <a:r>
              <a:rPr lang="en-US" sz="2400">
                <a:solidFill>
                  <a:schemeClr val="bg1">
                    <a:lumMod val="50000"/>
                  </a:schemeClr>
                </a:solidFill>
                <a:latin typeface="Calibri"/>
                <a:ea typeface="Calibri"/>
                <a:cs typeface="Arial"/>
              </a:rPr>
              <a:t>con. </a:t>
            </a:r>
            <a:r>
              <a:rPr lang="en-US" sz="2400">
                <a:latin typeface="Calibri"/>
                <a:ea typeface="Calibri"/>
                <a:cs typeface="Arial"/>
              </a:rPr>
              <a:t>Epidemiology</a:t>
            </a:r>
          </a:p>
          <a:p>
            <a:pPr marL="560070" lvl="1" indent="-285750">
              <a:lnSpc>
                <a:spcPct val="110000"/>
              </a:lnSpc>
              <a:buFont typeface="Arial"/>
              <a:buChar char="•"/>
            </a:pPr>
            <a:r>
              <a:rPr lang="en-US" sz="2400">
                <a:solidFill>
                  <a:schemeClr val="accent2">
                    <a:lumMod val="50000"/>
                  </a:schemeClr>
                </a:solidFill>
                <a:latin typeface="Calibri"/>
                <a:ea typeface="Calibri"/>
                <a:cs typeface="Arial"/>
              </a:rPr>
              <a:t>B.Sc</a:t>
            </a:r>
            <a:r>
              <a:rPr lang="en-US" sz="2400">
                <a:latin typeface="Calibri"/>
                <a:ea typeface="Calibri"/>
                <a:cs typeface="Arial"/>
              </a:rPr>
              <a:t>. in Information Technology</a:t>
            </a:r>
          </a:p>
          <a:p>
            <a:pPr marL="91440" indent="-285750">
              <a:lnSpc>
                <a:spcPct val="110000"/>
              </a:lnSpc>
              <a:buFont typeface="Arial"/>
              <a:buChar char="•"/>
            </a:pPr>
            <a:endParaRPr lang="en-US" sz="1400">
              <a:latin typeface="Corbel Light" panose="020B0303020204020204" pitchFamily="34" charset="0"/>
            </a:endParaRPr>
          </a:p>
          <a:p>
            <a:endParaRPr lang="en-US" sz="2800"/>
          </a:p>
        </p:txBody>
      </p:sp>
    </p:spTree>
    <p:extLst>
      <p:ext uri="{BB962C8B-B14F-4D97-AF65-F5344CB8AC3E}">
        <p14:creationId xmlns:p14="http://schemas.microsoft.com/office/powerpoint/2010/main" val="514738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BE7039-1E55-7CA1-6A8C-03035A7389CA}"/>
              </a:ext>
            </a:extLst>
          </p:cNvPr>
          <p:cNvSpPr>
            <a:spLocks noGrp="1"/>
          </p:cNvSpPr>
          <p:nvPr>
            <p:ph type="body" sz="quarter" idx="11"/>
          </p:nvPr>
        </p:nvSpPr>
        <p:spPr>
          <a:xfrm>
            <a:off x="929699" y="2865106"/>
            <a:ext cx="10782602" cy="751503"/>
          </a:xfrm>
        </p:spPr>
        <p:txBody>
          <a:bodyPr/>
          <a:lstStyle/>
          <a:p>
            <a:r>
              <a:rPr lang="en-US" sz="2400"/>
              <a:t>Children in need of speech and language services</a:t>
            </a:r>
          </a:p>
          <a:p>
            <a:endParaRPr lang="en-US"/>
          </a:p>
        </p:txBody>
      </p:sp>
      <p:sp>
        <p:nvSpPr>
          <p:cNvPr id="3" name="Title 2">
            <a:extLst>
              <a:ext uri="{FF2B5EF4-FFF2-40B4-BE49-F238E27FC236}">
                <a16:creationId xmlns:a16="http://schemas.microsoft.com/office/drawing/2014/main" id="{8381F60D-DA09-3EC4-4AAC-E1AE5042AF1C}"/>
              </a:ext>
            </a:extLst>
          </p:cNvPr>
          <p:cNvSpPr>
            <a:spLocks noGrp="1"/>
          </p:cNvSpPr>
          <p:nvPr>
            <p:ph type="ctrTitle"/>
          </p:nvPr>
        </p:nvSpPr>
        <p:spPr/>
        <p:txBody>
          <a:bodyPr/>
          <a:lstStyle/>
          <a:p>
            <a:r>
              <a:rPr lang="en-US"/>
              <a:t>What’s the problem?</a:t>
            </a:r>
          </a:p>
        </p:txBody>
      </p:sp>
      <p:pic>
        <p:nvPicPr>
          <p:cNvPr id="4" name="Graphic 3">
            <a:extLst>
              <a:ext uri="{FF2B5EF4-FFF2-40B4-BE49-F238E27FC236}">
                <a16:creationId xmlns:a16="http://schemas.microsoft.com/office/drawing/2014/main" id="{C54ECA10-ABDC-D759-DDF3-67046336090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580909" y="5604977"/>
            <a:ext cx="1858083" cy="773030"/>
          </a:xfrm>
          <a:prstGeom prst="rect">
            <a:avLst/>
          </a:prstGeom>
        </p:spPr>
      </p:pic>
    </p:spTree>
    <p:extLst>
      <p:ext uri="{BB962C8B-B14F-4D97-AF65-F5344CB8AC3E}">
        <p14:creationId xmlns:p14="http://schemas.microsoft.com/office/powerpoint/2010/main" val="156550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559E13-2BB4-E006-267B-0B0EC8EDBCB8}"/>
              </a:ext>
            </a:extLst>
          </p:cNvPr>
          <p:cNvSpPr>
            <a:spLocks noGrp="1"/>
          </p:cNvSpPr>
          <p:nvPr>
            <p:ph type="title"/>
          </p:nvPr>
        </p:nvSpPr>
        <p:spPr/>
        <p:txBody>
          <a:bodyPr/>
          <a:lstStyle/>
          <a:p>
            <a:r>
              <a:rPr lang="en-US"/>
              <a:t>Needs for treating S&amp;L related disorders</a:t>
            </a:r>
          </a:p>
        </p:txBody>
      </p:sp>
      <p:sp>
        <p:nvSpPr>
          <p:cNvPr id="17" name="Rectangle 16">
            <a:extLst>
              <a:ext uri="{FF2B5EF4-FFF2-40B4-BE49-F238E27FC236}">
                <a16:creationId xmlns:a16="http://schemas.microsoft.com/office/drawing/2014/main" id="{7100C3B6-B545-A43A-8A04-2E786C9CD36D}"/>
              </a:ext>
            </a:extLst>
          </p:cNvPr>
          <p:cNvSpPr/>
          <p:nvPr/>
        </p:nvSpPr>
        <p:spPr>
          <a:xfrm>
            <a:off x="-856" y="1219199"/>
            <a:ext cx="8236791" cy="5181601"/>
          </a:xfrm>
          <a:prstGeom prst="rect">
            <a:avLst/>
          </a:prstGeom>
          <a:solidFill>
            <a:schemeClr val="accent1">
              <a:lumMod val="10000"/>
              <a:lumOff val="90000"/>
              <a:alpha val="59388"/>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7E8E53A2-5FD7-41CB-112E-2B767DC4A1BA}"/>
              </a:ext>
            </a:extLst>
          </p:cNvPr>
          <p:cNvSpPr txBox="1"/>
          <p:nvPr/>
        </p:nvSpPr>
        <p:spPr>
          <a:xfrm>
            <a:off x="8343870" y="1143000"/>
            <a:ext cx="3619530" cy="1077218"/>
          </a:xfrm>
          <a:prstGeom prst="rect">
            <a:avLst/>
          </a:prstGeom>
          <a:noFill/>
        </p:spPr>
        <p:txBody>
          <a:bodyPr wrap="square" rtlCol="0">
            <a:spAutoFit/>
          </a:bodyPr>
          <a:lstStyle/>
          <a:p>
            <a:r>
              <a:rPr lang="en-US" sz="1600">
                <a:solidFill>
                  <a:schemeClr val="bg1"/>
                </a:solidFill>
                <a:latin typeface="Arial Narrow" panose="020B0606020202030204" pitchFamily="34" charset="0"/>
              </a:rPr>
              <a:t>1. About </a:t>
            </a:r>
            <a:r>
              <a:rPr lang="en-US" sz="1600" b="1">
                <a:solidFill>
                  <a:srgbClr val="FFC000"/>
                </a:solidFill>
                <a:effectLst>
                  <a:outerShdw blurRad="38100" dist="38100" dir="2700000" algn="tl">
                    <a:srgbClr val="000000">
                      <a:alpha val="43137"/>
                    </a:srgbClr>
                  </a:outerShdw>
                </a:effectLst>
                <a:latin typeface="Arial Black" panose="020B0A04020102020204" pitchFamily="34" charset="0"/>
              </a:rPr>
              <a:t>80%</a:t>
            </a:r>
            <a:r>
              <a:rPr lang="en-US" sz="1600" b="1">
                <a:solidFill>
                  <a:prstClr val="white"/>
                </a:solidFill>
                <a:effectLst>
                  <a:outerShdw blurRad="38100" dist="38100" dir="2700000" algn="tl">
                    <a:srgbClr val="000000">
                      <a:alpha val="43137"/>
                    </a:srgbClr>
                  </a:outerShdw>
                </a:effectLst>
                <a:latin typeface="Arial Black" panose="020B0A04020102020204" pitchFamily="34" charset="0"/>
              </a:rPr>
              <a:t> </a:t>
            </a:r>
            <a:r>
              <a:rPr lang="en-US" sz="1600">
                <a:solidFill>
                  <a:schemeClr val="bg1"/>
                </a:solidFill>
                <a:latin typeface="Arial Narrow" panose="020B0606020202030204" pitchFamily="34" charset="0"/>
              </a:rPr>
              <a:t>of children with </a:t>
            </a:r>
            <a:r>
              <a:rPr lang="en-US" sz="1600" b="1">
                <a:solidFill>
                  <a:schemeClr val="bg1"/>
                </a:solidFill>
                <a:latin typeface="Arial Narrow" panose="020B0606020202030204" pitchFamily="34" charset="0"/>
              </a:rPr>
              <a:t>specific learning disability </a:t>
            </a:r>
            <a:r>
              <a:rPr lang="en-US" sz="1600">
                <a:solidFill>
                  <a:schemeClr val="bg1"/>
                </a:solidFill>
                <a:latin typeface="Arial Narrow" panose="020B0606020202030204" pitchFamily="34" charset="0"/>
              </a:rPr>
              <a:t>struggle with literacy</a:t>
            </a:r>
            <a:br>
              <a:rPr lang="en-US" sz="1600">
                <a:solidFill>
                  <a:schemeClr val="bg1"/>
                </a:solidFill>
                <a:latin typeface="Arial Narrow" panose="020B0606020202030204" pitchFamily="34" charset="0"/>
              </a:rPr>
            </a:br>
            <a:r>
              <a:rPr lang="en-US" sz="1600">
                <a:solidFill>
                  <a:schemeClr val="bg1"/>
                </a:solidFill>
                <a:latin typeface="Arial Narrow" panose="020B0606020202030204" pitchFamily="34" charset="0"/>
              </a:rPr>
              <a:t>and language </a:t>
            </a:r>
            <a:r>
              <a:rPr lang="en-US" sz="1200">
                <a:solidFill>
                  <a:schemeClr val="bg1"/>
                </a:solidFill>
                <a:latin typeface="Arial Narrow" panose="020B0606020202030204" pitchFamily="34" charset="0"/>
              </a:rPr>
              <a:t>(American Psychiatry Association, 2021) </a:t>
            </a:r>
            <a:r>
              <a:rPr lang="en-US" sz="1600" b="1">
                <a:solidFill>
                  <a:schemeClr val="bg1"/>
                </a:solidFill>
                <a:latin typeface="Arial Narrow" panose="020B0606020202030204" pitchFamily="34" charset="0"/>
              </a:rPr>
              <a:t>(~1.86M)</a:t>
            </a:r>
          </a:p>
        </p:txBody>
      </p:sp>
      <p:graphicFrame>
        <p:nvGraphicFramePr>
          <p:cNvPr id="19" name="Chart 18">
            <a:extLst>
              <a:ext uri="{FF2B5EF4-FFF2-40B4-BE49-F238E27FC236}">
                <a16:creationId xmlns:a16="http://schemas.microsoft.com/office/drawing/2014/main" id="{B7DC802E-BC0E-7EE4-E510-DD044D73D493}"/>
              </a:ext>
            </a:extLst>
          </p:cNvPr>
          <p:cNvGraphicFramePr/>
          <p:nvPr/>
        </p:nvGraphicFramePr>
        <p:xfrm>
          <a:off x="107935" y="1283441"/>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0" name="TextBox 19">
            <a:extLst>
              <a:ext uri="{FF2B5EF4-FFF2-40B4-BE49-F238E27FC236}">
                <a16:creationId xmlns:a16="http://schemas.microsoft.com/office/drawing/2014/main" id="{7610C3EE-54CB-47D0-B8A4-CA415CC1F702}"/>
              </a:ext>
            </a:extLst>
          </p:cNvPr>
          <p:cNvSpPr txBox="1"/>
          <p:nvPr/>
        </p:nvSpPr>
        <p:spPr>
          <a:xfrm>
            <a:off x="4883135" y="4053007"/>
            <a:ext cx="6705600" cy="1661993"/>
          </a:xfrm>
          <a:prstGeom prst="rect">
            <a:avLst/>
          </a:prstGeom>
          <a:solidFill>
            <a:srgbClr val="4BACC6">
              <a:lumMod val="7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cs typeface="Arial" panose="020B0604020202020204" pitchFamily="34" charset="0"/>
              </a:rPr>
              <a:t>Speech &amp;Language related disorders</a:t>
            </a:r>
            <a:r>
              <a:rPr kumimoji="0" lang="en-US" sz="2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cs typeface="Arial" panose="020B0604020202020204" pitchFamily="34" charset="0"/>
              </a:rPr>
              <a:t> </a:t>
            </a:r>
            <a:r>
              <a:rPr kumimoji="0" lang="en-US" sz="20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cs typeface="Arial" panose="020B0604020202020204" pitchFamily="34" charset="0"/>
              </a:rPr>
              <a:t>affect more than ½ of students under IDEA, i.e., about </a:t>
            </a:r>
            <a:r>
              <a:rPr kumimoji="0" lang="en-US" sz="2800" b="1" i="0" u="none" strike="noStrike" kern="0" cap="none" spc="0" normalizeH="0" baseline="0" noProof="0">
                <a:ln>
                  <a:noFill/>
                </a:ln>
                <a:solidFill>
                  <a:srgbClr val="FFC000"/>
                </a:solidFill>
                <a:effectLst>
                  <a:outerShdw blurRad="38100" dist="38100" dir="2700000" algn="tl">
                    <a:srgbClr val="000000">
                      <a:alpha val="43137"/>
                    </a:srgbClr>
                  </a:outerShdw>
                </a:effectLst>
                <a:uLnTx/>
                <a:uFillTx/>
                <a:cs typeface="Arial" panose="020B0604020202020204" pitchFamily="34" charset="0"/>
              </a:rPr>
              <a:t>3.4M </a:t>
            </a:r>
            <a:r>
              <a:rPr kumimoji="0" lang="en-US" sz="28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cs typeface="Arial" panose="020B0604020202020204" pitchFamily="34" charset="0"/>
              </a:rPr>
              <a:t>children</a:t>
            </a:r>
            <a:r>
              <a:rPr kumimoji="0" 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cs typeface="Arial" panose="020B0604020202020204" pitchFamily="34" charset="0"/>
              </a:rPr>
              <a:t>.</a:t>
            </a:r>
            <a:endParaRPr kumimoji="0" lang="en-US" sz="1800" b="0" i="0" u="none" strike="noStrike" kern="0" cap="none" spc="0" normalizeH="0" baseline="0" noProof="0">
              <a:ln>
                <a:noFill/>
              </a:ln>
              <a:solidFill>
                <a:prstClr val="white"/>
              </a:solidFill>
              <a:effectLst/>
              <a:uLnTx/>
              <a:uFillTx/>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21" name="TextBox 20">
            <a:extLst>
              <a:ext uri="{FF2B5EF4-FFF2-40B4-BE49-F238E27FC236}">
                <a16:creationId xmlns:a16="http://schemas.microsoft.com/office/drawing/2014/main" id="{89C3C5B0-9CB7-8054-54CF-ADAD135A4691}"/>
              </a:ext>
            </a:extLst>
          </p:cNvPr>
          <p:cNvSpPr txBox="1"/>
          <p:nvPr/>
        </p:nvSpPr>
        <p:spPr>
          <a:xfrm>
            <a:off x="8343870" y="2732782"/>
            <a:ext cx="3543330" cy="830997"/>
          </a:xfrm>
          <a:prstGeom prst="rect">
            <a:avLst/>
          </a:prstGeom>
          <a:noFill/>
        </p:spPr>
        <p:txBody>
          <a:bodyPr wrap="square" rtlCol="0">
            <a:spAutoFit/>
          </a:bodyPr>
          <a:lstStyle/>
          <a:p>
            <a:r>
              <a:rPr lang="en-US" sz="1600">
                <a:solidFill>
                  <a:schemeClr val="bg1"/>
                </a:solidFill>
                <a:latin typeface="Arial Narrow" panose="020B0606020202030204" pitchFamily="34" charset="0"/>
              </a:rPr>
              <a:t>3. About</a:t>
            </a:r>
            <a:r>
              <a:rPr lang="en-US" sz="1600" b="1">
                <a:solidFill>
                  <a:schemeClr val="bg1"/>
                </a:solidFill>
                <a:effectLst>
                  <a:outerShdw blurRad="38100" dist="38100" dir="2700000" algn="tl">
                    <a:srgbClr val="000000">
                      <a:alpha val="43137"/>
                    </a:srgbClr>
                  </a:outerShdw>
                </a:effectLst>
                <a:latin typeface="Arial Black" panose="020B0A04020102020204" pitchFamily="34" charset="0"/>
              </a:rPr>
              <a:t> </a:t>
            </a:r>
            <a:r>
              <a:rPr lang="en-US" sz="1600" b="1">
                <a:solidFill>
                  <a:srgbClr val="FFC000"/>
                </a:solidFill>
                <a:effectLst>
                  <a:outerShdw blurRad="38100" dist="38100" dir="2700000" algn="tl">
                    <a:srgbClr val="000000">
                      <a:alpha val="43137"/>
                    </a:srgbClr>
                  </a:outerShdw>
                </a:effectLst>
                <a:latin typeface="Arial Black" panose="020B0A04020102020204" pitchFamily="34" charset="0"/>
              </a:rPr>
              <a:t>half </a:t>
            </a:r>
            <a:r>
              <a:rPr lang="en-US" sz="1600">
                <a:solidFill>
                  <a:schemeClr val="bg1"/>
                </a:solidFill>
                <a:latin typeface="Arial Narrow" panose="020B0606020202030204" pitchFamily="34" charset="0"/>
              </a:rPr>
              <a:t>of the children under </a:t>
            </a:r>
            <a:r>
              <a:rPr lang="en-US" sz="1600" b="1">
                <a:solidFill>
                  <a:schemeClr val="bg1"/>
                </a:solidFill>
                <a:latin typeface="Arial Narrow" panose="020B0606020202030204" pitchFamily="34" charset="0"/>
              </a:rPr>
              <a:t>other health impairments</a:t>
            </a:r>
            <a:r>
              <a:rPr lang="en-US" sz="1600">
                <a:solidFill>
                  <a:schemeClr val="bg1"/>
                </a:solidFill>
                <a:latin typeface="Arial Narrow" panose="020B0606020202030204" pitchFamily="34" charset="0"/>
              </a:rPr>
              <a:t> have DLD </a:t>
            </a:r>
            <a:r>
              <a:rPr lang="en-US" sz="1200">
                <a:solidFill>
                  <a:schemeClr val="bg1"/>
                </a:solidFill>
                <a:latin typeface="Arial Narrow" panose="020B0606020202030204" pitchFamily="34" charset="0"/>
              </a:rPr>
              <a:t>(Mueller &amp; Tomblin, 2012) </a:t>
            </a:r>
            <a:r>
              <a:rPr lang="en-US" sz="1600" b="1">
                <a:solidFill>
                  <a:schemeClr val="bg1"/>
                </a:solidFill>
                <a:latin typeface="Arial Narrow" panose="020B0606020202030204" pitchFamily="34" charset="0"/>
              </a:rPr>
              <a:t>(~0.55M)</a:t>
            </a:r>
          </a:p>
        </p:txBody>
      </p:sp>
      <p:sp>
        <p:nvSpPr>
          <p:cNvPr id="22" name="TextBox 21">
            <a:extLst>
              <a:ext uri="{FF2B5EF4-FFF2-40B4-BE49-F238E27FC236}">
                <a16:creationId xmlns:a16="http://schemas.microsoft.com/office/drawing/2014/main" id="{69740B8E-BFC0-01E9-881F-B6128931A1E1}"/>
              </a:ext>
            </a:extLst>
          </p:cNvPr>
          <p:cNvSpPr txBox="1"/>
          <p:nvPr/>
        </p:nvSpPr>
        <p:spPr>
          <a:xfrm>
            <a:off x="8343870" y="5829818"/>
            <a:ext cx="3848130" cy="507831"/>
          </a:xfrm>
          <a:prstGeom prst="rect">
            <a:avLst/>
          </a:prstGeom>
          <a:noFill/>
        </p:spPr>
        <p:txBody>
          <a:bodyPr wrap="square" rtlCol="0">
            <a:spAutoFit/>
          </a:bodyPr>
          <a:lstStyle/>
          <a:p>
            <a:r>
              <a:rPr lang="en-US" sz="900">
                <a:solidFill>
                  <a:schemeClr val="bg1"/>
                </a:solidFill>
                <a:latin typeface="Calibri"/>
              </a:rPr>
              <a:t>Number of children in early childhood programs and of school age served under IDEA, Part B, by disability (Nov 2021) https://www2.ed.gov/programs/osepidea/618-data/static-tables/index.html</a:t>
            </a:r>
          </a:p>
        </p:txBody>
      </p:sp>
      <p:sp>
        <p:nvSpPr>
          <p:cNvPr id="23" name="TextBox 22">
            <a:extLst>
              <a:ext uri="{FF2B5EF4-FFF2-40B4-BE49-F238E27FC236}">
                <a16:creationId xmlns:a16="http://schemas.microsoft.com/office/drawing/2014/main" id="{D20D8C14-0203-7FF6-D0FF-AEF585D16F87}"/>
              </a:ext>
            </a:extLst>
          </p:cNvPr>
          <p:cNvSpPr txBox="1"/>
          <p:nvPr/>
        </p:nvSpPr>
        <p:spPr>
          <a:xfrm>
            <a:off x="8343870" y="2184112"/>
            <a:ext cx="3619530" cy="584775"/>
          </a:xfrm>
          <a:prstGeom prst="rect">
            <a:avLst/>
          </a:prstGeom>
          <a:noFill/>
        </p:spPr>
        <p:txBody>
          <a:bodyPr wrap="square" rtlCol="0">
            <a:spAutoFit/>
          </a:bodyPr>
          <a:lstStyle/>
          <a:p>
            <a:r>
              <a:rPr lang="en-US" sz="1600">
                <a:solidFill>
                  <a:schemeClr val="bg1"/>
                </a:solidFill>
                <a:latin typeface="Arial Narrow" panose="020B0606020202030204" pitchFamily="34" charset="0"/>
              </a:rPr>
              <a:t>2. </a:t>
            </a:r>
            <a:r>
              <a:rPr lang="en-US" sz="1600" b="1">
                <a:solidFill>
                  <a:schemeClr val="bg1"/>
                </a:solidFill>
                <a:latin typeface="Arial Narrow" panose="020B0606020202030204" pitchFamily="34" charset="0"/>
              </a:rPr>
              <a:t>Speech or language impairment</a:t>
            </a:r>
            <a:r>
              <a:rPr lang="en-US" sz="1600">
                <a:solidFill>
                  <a:schemeClr val="bg1"/>
                </a:solidFill>
                <a:latin typeface="Arial Narrow" panose="020B0606020202030204" pitchFamily="34" charset="0"/>
              </a:rPr>
              <a:t>: all</a:t>
            </a:r>
            <a:r>
              <a:rPr lang="en-US" sz="1200">
                <a:solidFill>
                  <a:schemeClr val="bg1"/>
                </a:solidFill>
                <a:latin typeface="Arial Narrow" panose="020B0606020202030204" pitchFamily="34" charset="0"/>
              </a:rPr>
              <a:t> </a:t>
            </a:r>
            <a:r>
              <a:rPr lang="en-US" sz="1600" b="1">
                <a:solidFill>
                  <a:schemeClr val="bg1"/>
                </a:solidFill>
                <a:latin typeface="Arial Narrow" panose="020B0606020202030204" pitchFamily="34" charset="0"/>
              </a:rPr>
              <a:t>(~1.36M)</a:t>
            </a:r>
          </a:p>
        </p:txBody>
      </p:sp>
    </p:spTree>
    <p:extLst>
      <p:ext uri="{BB962C8B-B14F-4D97-AF65-F5344CB8AC3E}">
        <p14:creationId xmlns:p14="http://schemas.microsoft.com/office/powerpoint/2010/main" val="98381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theme/theme1.xml><?xml version="1.0" encoding="utf-8"?>
<a:theme xmlns:a="http://schemas.openxmlformats.org/drawingml/2006/main" name="White - bar">
  <a:themeElements>
    <a:clrScheme name="JENSEN HUGHES">
      <a:dk1>
        <a:sysClr val="windowText" lastClr="000000"/>
      </a:dk1>
      <a:lt1>
        <a:sysClr val="window" lastClr="FFFFFF"/>
      </a:lt1>
      <a:dk2>
        <a:srgbClr val="004165"/>
      </a:dk2>
      <a:lt2>
        <a:srgbClr val="EEECE1"/>
      </a:lt2>
      <a:accent1>
        <a:srgbClr val="004165"/>
      </a:accent1>
      <a:accent2>
        <a:srgbClr val="AA272C"/>
      </a:accent2>
      <a:accent3>
        <a:srgbClr val="8B8D8E"/>
      </a:accent3>
      <a:accent4>
        <a:srgbClr val="E17000"/>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JENSEN HUGHES 01-2015" id="{D3FDC37A-0B78-48FF-80D2-F27DC69694C8}" vid="{B6C4DFD1-C10E-4C2F-BEBB-D411778EE7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4b6d3de-285d-482c-8dec-e12dcf31431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4135021C308E44DBA84DB82C421C148" ma:contentTypeVersion="16" ma:contentTypeDescription="Create a new document." ma:contentTypeScope="" ma:versionID="d2dfaf7055e4d2a003dbb2cfa07a3ff9">
  <xsd:schema xmlns:xsd="http://www.w3.org/2001/XMLSchema" xmlns:xs="http://www.w3.org/2001/XMLSchema" xmlns:p="http://schemas.microsoft.com/office/2006/metadata/properties" xmlns:ns3="d4b6d3de-285d-482c-8dec-e12dcf31431a" xmlns:ns4="a4de9f9e-744c-4095-880b-5aacb639457a" targetNamespace="http://schemas.microsoft.com/office/2006/metadata/properties" ma:root="true" ma:fieldsID="13dada26d5466fc3404763efec550647" ns3:_="" ns4:_="">
    <xsd:import namespace="d4b6d3de-285d-482c-8dec-e12dcf31431a"/>
    <xsd:import namespace="a4de9f9e-744c-4095-880b-5aacb639457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AutoKeyPoints" minOccurs="0"/>
                <xsd:element ref="ns3:MediaServiceKeyPoints" minOccurs="0"/>
                <xsd:element ref="ns3:MediaServiceGenerationTime" minOccurs="0"/>
                <xsd:element ref="ns3:MediaServiceEventHashCode" minOccurs="0"/>
                <xsd:element ref="ns3:MediaServiceDateTaken" minOccurs="0"/>
                <xsd:element ref="ns3:MediaLengthInSeconds" minOccurs="0"/>
                <xsd:element ref="ns3:_activity"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b6d3de-285d-482c-8dec-e12dcf3143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4de9f9e-744c-4095-880b-5aacb639457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1CF22D-EA41-40A7-A9FD-705DBB55C9E9}">
  <ds:schemaRefs>
    <ds:schemaRef ds:uri="a4de9f9e-744c-4095-880b-5aacb639457a"/>
    <ds:schemaRef ds:uri="d4b6d3de-285d-482c-8dec-e12dcf31431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0EAE52F-D38E-44C3-B9CF-E74B87D9FC3F}">
  <ds:schemaRefs>
    <ds:schemaRef ds:uri="a4de9f9e-744c-4095-880b-5aacb639457a"/>
    <ds:schemaRef ds:uri="d4b6d3de-285d-482c-8dec-e12dcf31431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20F5FB6-322B-47E2-97EE-E42B7693D7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Tidal Basin Theme</Template>
  <Application>Microsoft Office PowerPoint</Application>
  <PresentationFormat>Widescreen</PresentationFormat>
  <Slides>35</Slides>
  <Notes>7</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White - bar</vt:lpstr>
      <vt:lpstr>How can artificial intelligence help children communicate?</vt:lpstr>
      <vt:lpstr>PowerPoint Presentation</vt:lpstr>
      <vt:lpstr>PowerPoint Presentation</vt:lpstr>
      <vt:lpstr>Roadmap for today’s talk</vt:lpstr>
      <vt:lpstr>Introductions</vt:lpstr>
      <vt:lpstr>Introductions</vt:lpstr>
      <vt:lpstr>Introductions</vt:lpstr>
      <vt:lpstr>What’s the problem?</vt:lpstr>
      <vt:lpstr>Needs for treating S&amp;L related disorders</vt:lpstr>
      <vt:lpstr>Challenge: providing quality S&amp;L services</vt:lpstr>
      <vt:lpstr>Existing Practices</vt:lpstr>
      <vt:lpstr>Complexity: choice of custom intervention</vt:lpstr>
      <vt:lpstr>Solving one problem adds to another</vt:lpstr>
      <vt:lpstr>AI Screener and AI Orchestrator</vt:lpstr>
      <vt:lpstr>What is AI...and what is it not?</vt:lpstr>
      <vt:lpstr>What makes AI, AI?</vt:lpstr>
      <vt:lpstr>How can we train better ML models?</vt:lpstr>
      <vt:lpstr>Multimodal Learning: The Game Changer?</vt:lpstr>
      <vt:lpstr>What modalities can we leverage?</vt:lpstr>
      <vt:lpstr>For example…</vt:lpstr>
      <vt:lpstr>Challenges of AI</vt:lpstr>
      <vt:lpstr>The Elephant In The Room</vt:lpstr>
      <vt:lpstr>Exploring AI's Boundaries</vt:lpstr>
      <vt:lpstr>Root Of The Problem</vt:lpstr>
      <vt:lpstr>The Centrality of Data in AI   </vt:lpstr>
      <vt:lpstr>Other Elephants</vt:lpstr>
      <vt:lpstr>Take Away “The Elephant”</vt:lpstr>
      <vt:lpstr>More about the institute's goals...</vt:lpstr>
      <vt:lpstr>Relating to our discussion of challenges</vt:lpstr>
      <vt:lpstr>Human-centered AI design </vt:lpstr>
      <vt:lpstr>Wrapping it up</vt:lpstr>
      <vt:lpstr>Keys to AI that helps</vt:lpstr>
      <vt:lpstr>Advancing basic science</vt:lpstr>
      <vt:lpstr>Learn more about…</vt:lpstr>
      <vt:lpstr>Thank you!  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 Name of Presenter(s) Date</dc:title>
  <dc:creator>Kailin Miller</dc:creator>
  <cp:revision>2</cp:revision>
  <dcterms:created xsi:type="dcterms:W3CDTF">2015-01-09T16:36:36Z</dcterms:created>
  <dcterms:modified xsi:type="dcterms:W3CDTF">2023-12-21T15:38:32Z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0x010100A4135021C308E44DBA84DB82C421C148</vt:lpwstr>
  </property>
</Properties>
</file>